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38"/>
  </p:notesMasterIdLst>
  <p:handoutMasterIdLst>
    <p:handoutMasterId r:id="rId39"/>
  </p:handoutMasterIdLst>
  <p:sldIdLst>
    <p:sldId id="382" r:id="rId2"/>
    <p:sldId id="393" r:id="rId3"/>
    <p:sldId id="431" r:id="rId4"/>
    <p:sldId id="436" r:id="rId5"/>
    <p:sldId id="397" r:id="rId6"/>
    <p:sldId id="437" r:id="rId7"/>
    <p:sldId id="430" r:id="rId8"/>
    <p:sldId id="381" r:id="rId9"/>
    <p:sldId id="363" r:id="rId10"/>
    <p:sldId id="364" r:id="rId11"/>
    <p:sldId id="365" r:id="rId12"/>
    <p:sldId id="366" r:id="rId13"/>
    <p:sldId id="369" r:id="rId14"/>
    <p:sldId id="432" r:id="rId15"/>
    <p:sldId id="383" r:id="rId16"/>
    <p:sldId id="391" r:id="rId17"/>
    <p:sldId id="370" r:id="rId18"/>
    <p:sldId id="371" r:id="rId19"/>
    <p:sldId id="384" r:id="rId20"/>
    <p:sldId id="372" r:id="rId21"/>
    <p:sldId id="373" r:id="rId22"/>
    <p:sldId id="385" r:id="rId23"/>
    <p:sldId id="374" r:id="rId24"/>
    <p:sldId id="375" r:id="rId25"/>
    <p:sldId id="386" r:id="rId26"/>
    <p:sldId id="387" r:id="rId27"/>
    <p:sldId id="377" r:id="rId28"/>
    <p:sldId id="378" r:id="rId29"/>
    <p:sldId id="379" r:id="rId30"/>
    <p:sldId id="380" r:id="rId31"/>
    <p:sldId id="389" r:id="rId32"/>
    <p:sldId id="392" r:id="rId33"/>
    <p:sldId id="419" r:id="rId34"/>
    <p:sldId id="435" r:id="rId35"/>
    <p:sldId id="433" r:id="rId36"/>
    <p:sldId id="434" r:id="rId37"/>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28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56" userDrawn="1">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t, Phillip" initials="DP" lastIdx="3" clrIdx="0">
    <p:extLst>
      <p:ext uri="{19B8F6BF-5375-455C-9EA6-DF929625EA0E}">
        <p15:presenceInfo xmlns:p15="http://schemas.microsoft.com/office/powerpoint/2012/main" userId="0c306e22-924d-4d2f-9b38-6bfb0b3c3b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B2B2B2"/>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B86AD6-CB4E-A44F-B327-81DBE57317B6}" v="3" dt="2018-08-06T04:20:15.489"/>
    <p1510:client id="{D76A2040-4FB1-C34C-9278-3773C298E8C8}" v="3" dt="2018-08-06T08:06:52.457"/>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87" autoAdjust="0"/>
    <p:restoredTop sz="56658" autoAdjust="0"/>
  </p:normalViewPr>
  <p:slideViewPr>
    <p:cSldViewPr snapToGrid="0" showGuides="1">
      <p:cViewPr varScale="1">
        <p:scale>
          <a:sx n="37" d="100"/>
          <a:sy n="37" d="100"/>
        </p:scale>
        <p:origin x="730" y="38"/>
      </p:cViewPr>
      <p:guideLst>
        <p:guide orient="horz" pos="1285"/>
        <p:guide orient="horz" pos="779"/>
        <p:guide pos="7478"/>
        <p:guide pos="205"/>
        <p:guide pos="3849"/>
        <p:guide pos="4708"/>
        <p:guide pos="4812"/>
        <p:guide pos="2865"/>
        <p:guide pos="2956"/>
      </p:guideLst>
    </p:cSldViewPr>
  </p:slideViewPr>
  <p:notesTextViewPr>
    <p:cViewPr>
      <p:scale>
        <a:sx n="100" d="100"/>
        <a:sy n="100" d="100"/>
      </p:scale>
      <p:origin x="0" y="0"/>
    </p:cViewPr>
  </p:notesTextViewPr>
  <p:sorterViewPr>
    <p:cViewPr varScale="1">
      <p:scale>
        <a:sx n="100" d="100"/>
        <a:sy n="100" d="100"/>
      </p:scale>
      <p:origin x="0" y="-4176"/>
    </p:cViewPr>
  </p:sorterViewPr>
  <p:notesViewPr>
    <p:cSldViewPr snapToGrid="0" showGuides="1">
      <p:cViewPr varScale="1">
        <p:scale>
          <a:sx n="85" d="100"/>
          <a:sy n="85" d="100"/>
        </p:scale>
        <p:origin x="-4200" y="-82"/>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nt, Phillip" userId="0c306e22-924d-4d2f-9b38-6bfb0b3c3bb0" providerId="ADAL" clId="{9EB86AD6-CB4E-A44F-B327-81DBE57317B6}"/>
    <pc:docChg chg="modSld">
      <pc:chgData name="Dent, Phillip" userId="0c306e22-924d-4d2f-9b38-6bfb0b3c3bb0" providerId="ADAL" clId="{9EB86AD6-CB4E-A44F-B327-81DBE57317B6}" dt="2018-08-06T04:20:15.489" v="2"/>
      <pc:docMkLst>
        <pc:docMk/>
      </pc:docMkLst>
      <pc:sldChg chg="modCm">
        <pc:chgData name="Dent, Phillip" userId="0c306e22-924d-4d2f-9b38-6bfb0b3c3bb0" providerId="ADAL" clId="{9EB86AD6-CB4E-A44F-B327-81DBE57317B6}" dt="2018-08-06T04:20:15.489" v="2"/>
        <pc:sldMkLst>
          <pc:docMk/>
          <pc:sldMk cId="1760077593" sldId="36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84F05F-2D2B-4E6C-8574-ADA77DFEAA64}"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de-DE"/>
        </a:p>
      </dgm:t>
    </dgm:pt>
    <dgm:pt modelId="{BF18B392-42A9-4B77-BC2F-8A49ABCE2F3B}">
      <dgm:prSet phldrT="[Text]"/>
      <dgm:spPr/>
      <dgm:t>
        <a:bodyPr/>
        <a:lstStyle/>
        <a:p>
          <a:r>
            <a:rPr lang="de-DE" b="1" dirty="0" err="1"/>
            <a:t>Presales</a:t>
          </a:r>
          <a:br>
            <a:rPr lang="de-DE" b="1" dirty="0"/>
          </a:br>
          <a:r>
            <a:rPr lang="de-DE" b="1" dirty="0" err="1"/>
            <a:t>Activities</a:t>
          </a:r>
          <a:endParaRPr lang="de-DE" b="1" dirty="0"/>
        </a:p>
      </dgm:t>
    </dgm:pt>
    <dgm:pt modelId="{923EEDEF-779E-452D-80B8-FE3C4F216BC0}" type="parTrans" cxnId="{EFD41844-DA34-46D9-8700-2A9D6659F719}">
      <dgm:prSet/>
      <dgm:spPr/>
      <dgm:t>
        <a:bodyPr/>
        <a:lstStyle/>
        <a:p>
          <a:endParaRPr lang="de-DE"/>
        </a:p>
      </dgm:t>
    </dgm:pt>
    <dgm:pt modelId="{EB708584-3B21-417D-B6B0-CA4C41864EF7}" type="sibTrans" cxnId="{EFD41844-DA34-46D9-8700-2A9D6659F719}">
      <dgm:prSet/>
      <dgm:spPr/>
      <dgm:t>
        <a:bodyPr/>
        <a:lstStyle/>
        <a:p>
          <a:endParaRPr lang="de-DE"/>
        </a:p>
      </dgm:t>
    </dgm:pt>
    <dgm:pt modelId="{D9AD8AF1-6534-487E-A545-871AC2381D33}">
      <dgm:prSet phldrT="[Text]"/>
      <dgm:spPr/>
      <dgm:t>
        <a:bodyPr/>
        <a:lstStyle/>
        <a:p>
          <a:r>
            <a:rPr lang="de-DE" b="1" dirty="0" err="1"/>
            <a:t>Sales</a:t>
          </a:r>
          <a:r>
            <a:rPr lang="de-DE" b="1" dirty="0"/>
            <a:t> Order</a:t>
          </a:r>
          <a:br>
            <a:rPr lang="de-DE" b="1" dirty="0"/>
          </a:br>
          <a:r>
            <a:rPr lang="de-DE" b="1" dirty="0"/>
            <a:t>Entry</a:t>
          </a:r>
        </a:p>
      </dgm:t>
    </dgm:pt>
    <dgm:pt modelId="{F6859D1C-71E4-4832-8544-D1025BA4E86F}" type="parTrans" cxnId="{D20B75ED-A360-4708-B68A-CEF3E8083047}">
      <dgm:prSet/>
      <dgm:spPr/>
      <dgm:t>
        <a:bodyPr/>
        <a:lstStyle/>
        <a:p>
          <a:endParaRPr lang="de-DE"/>
        </a:p>
      </dgm:t>
    </dgm:pt>
    <dgm:pt modelId="{E9C5492E-1560-4E4E-90B9-67BE5D948896}" type="sibTrans" cxnId="{D20B75ED-A360-4708-B68A-CEF3E8083047}">
      <dgm:prSet/>
      <dgm:spPr/>
      <dgm:t>
        <a:bodyPr/>
        <a:lstStyle/>
        <a:p>
          <a:endParaRPr lang="de-DE"/>
        </a:p>
      </dgm:t>
    </dgm:pt>
    <dgm:pt modelId="{63528E7F-08AB-48C1-AFD2-8770FC5DB82A}">
      <dgm:prSet phldrT="[Text]"/>
      <dgm:spPr/>
      <dgm:t>
        <a:bodyPr/>
        <a:lstStyle/>
        <a:p>
          <a:r>
            <a:rPr lang="de-DE" b="1" dirty="0"/>
            <a:t>Check</a:t>
          </a:r>
          <a:br>
            <a:rPr lang="de-DE" b="1" dirty="0"/>
          </a:br>
          <a:r>
            <a:rPr lang="de-DE" b="1" dirty="0" err="1"/>
            <a:t>Availability</a:t>
          </a:r>
          <a:endParaRPr lang="de-DE" b="1" dirty="0"/>
        </a:p>
      </dgm:t>
    </dgm:pt>
    <dgm:pt modelId="{9025E2B9-A1C4-48A7-91D0-05C869CB7BF3}" type="parTrans" cxnId="{08042A7B-188D-4FC7-A23B-7228AB645F94}">
      <dgm:prSet/>
      <dgm:spPr/>
      <dgm:t>
        <a:bodyPr/>
        <a:lstStyle/>
        <a:p>
          <a:endParaRPr lang="de-DE"/>
        </a:p>
      </dgm:t>
    </dgm:pt>
    <dgm:pt modelId="{C49D7450-F1A2-4789-AD64-7DCD3D8D73E3}" type="sibTrans" cxnId="{08042A7B-188D-4FC7-A23B-7228AB645F94}">
      <dgm:prSet/>
      <dgm:spPr/>
      <dgm:t>
        <a:bodyPr/>
        <a:lstStyle/>
        <a:p>
          <a:endParaRPr lang="de-DE"/>
        </a:p>
      </dgm:t>
    </dgm:pt>
    <dgm:pt modelId="{7C9A6D12-04E0-4F52-9D8B-3FECD81D16FA}">
      <dgm:prSet phldrT="[Text]"/>
      <dgm:spPr/>
      <dgm:t>
        <a:bodyPr/>
        <a:lstStyle/>
        <a:p>
          <a:r>
            <a:rPr lang="de-DE" b="1" dirty="0"/>
            <a:t>Pick</a:t>
          </a:r>
          <a:br>
            <a:rPr lang="de-DE" b="1" dirty="0"/>
          </a:br>
          <a:r>
            <a:rPr lang="de-DE" b="1" dirty="0"/>
            <a:t>Materials</a:t>
          </a:r>
        </a:p>
      </dgm:t>
    </dgm:pt>
    <dgm:pt modelId="{FCFF7086-981E-43DA-B724-A9CB111B2321}" type="parTrans" cxnId="{D985365F-3F5C-4C4A-9192-F26C49442BEC}">
      <dgm:prSet/>
      <dgm:spPr/>
      <dgm:t>
        <a:bodyPr/>
        <a:lstStyle/>
        <a:p>
          <a:endParaRPr lang="de-DE"/>
        </a:p>
      </dgm:t>
    </dgm:pt>
    <dgm:pt modelId="{BBDCAAE4-C3E6-4EF5-ADEE-2CB16BDCD790}" type="sibTrans" cxnId="{D985365F-3F5C-4C4A-9192-F26C49442BEC}">
      <dgm:prSet/>
      <dgm:spPr/>
      <dgm:t>
        <a:bodyPr/>
        <a:lstStyle/>
        <a:p>
          <a:endParaRPr lang="de-DE"/>
        </a:p>
      </dgm:t>
    </dgm:pt>
    <dgm:pt modelId="{76DD918A-89C6-465F-B72C-61B26707B319}">
      <dgm:prSet phldrT="[Text]"/>
      <dgm:spPr/>
      <dgm:t>
        <a:bodyPr/>
        <a:lstStyle/>
        <a:p>
          <a:r>
            <a:rPr lang="de-DE" b="1" dirty="0"/>
            <a:t>Pack</a:t>
          </a:r>
          <a:br>
            <a:rPr lang="de-DE" b="1" dirty="0"/>
          </a:br>
          <a:r>
            <a:rPr lang="de-DE" b="1" dirty="0"/>
            <a:t>Materials</a:t>
          </a:r>
        </a:p>
      </dgm:t>
    </dgm:pt>
    <dgm:pt modelId="{93B5464C-77F5-4757-A53B-C5A25F6742C8}" type="parTrans" cxnId="{F1CA0A2B-CEA3-4A0A-9596-2137CC2C2AC3}">
      <dgm:prSet/>
      <dgm:spPr/>
      <dgm:t>
        <a:bodyPr/>
        <a:lstStyle/>
        <a:p>
          <a:endParaRPr lang="de-DE"/>
        </a:p>
      </dgm:t>
    </dgm:pt>
    <dgm:pt modelId="{601D42AA-82E8-4343-B8D5-BE46F41BA02D}" type="sibTrans" cxnId="{F1CA0A2B-CEA3-4A0A-9596-2137CC2C2AC3}">
      <dgm:prSet/>
      <dgm:spPr/>
      <dgm:t>
        <a:bodyPr/>
        <a:lstStyle/>
        <a:p>
          <a:endParaRPr lang="de-DE"/>
        </a:p>
      </dgm:t>
    </dgm:pt>
    <dgm:pt modelId="{DCD9B3FE-FCFC-4816-98D2-A2B804D5A01D}">
      <dgm:prSet phldrT="[Text]"/>
      <dgm:spPr/>
      <dgm:t>
        <a:bodyPr/>
        <a:lstStyle/>
        <a:p>
          <a:r>
            <a:rPr lang="de-DE" b="1" dirty="0"/>
            <a:t>Post </a:t>
          </a:r>
          <a:r>
            <a:rPr lang="de-DE" b="1" dirty="0" err="1"/>
            <a:t>Goods</a:t>
          </a:r>
          <a:br>
            <a:rPr lang="de-DE" b="1" dirty="0"/>
          </a:br>
          <a:r>
            <a:rPr lang="de-DE" b="1" dirty="0" err="1"/>
            <a:t>Issue</a:t>
          </a:r>
          <a:endParaRPr lang="de-DE" b="1" dirty="0"/>
        </a:p>
      </dgm:t>
    </dgm:pt>
    <dgm:pt modelId="{FEC968A4-D735-4FCC-981F-35A29E36B598}" type="parTrans" cxnId="{88907732-A9E5-414F-B143-BDA1556F583F}">
      <dgm:prSet/>
      <dgm:spPr/>
      <dgm:t>
        <a:bodyPr/>
        <a:lstStyle/>
        <a:p>
          <a:endParaRPr lang="de-DE"/>
        </a:p>
      </dgm:t>
    </dgm:pt>
    <dgm:pt modelId="{78F5137C-FE50-4C12-82F7-A494AC569089}" type="sibTrans" cxnId="{88907732-A9E5-414F-B143-BDA1556F583F}">
      <dgm:prSet/>
      <dgm:spPr/>
      <dgm:t>
        <a:bodyPr/>
        <a:lstStyle/>
        <a:p>
          <a:endParaRPr lang="de-DE"/>
        </a:p>
      </dgm:t>
    </dgm:pt>
    <dgm:pt modelId="{D93690BF-4F33-4899-9840-E3CE2D031B02}">
      <dgm:prSet phldrT="[Text]"/>
      <dgm:spPr/>
      <dgm:t>
        <a:bodyPr/>
        <a:lstStyle/>
        <a:p>
          <a:r>
            <a:rPr lang="de-DE" b="1" dirty="0" err="1"/>
            <a:t>Invoice</a:t>
          </a:r>
          <a:r>
            <a:rPr lang="de-DE" b="1" dirty="0"/>
            <a:t> Customer</a:t>
          </a:r>
        </a:p>
      </dgm:t>
    </dgm:pt>
    <dgm:pt modelId="{CDC838F7-FC3F-415E-BFD4-AA90FA70BCC8}" type="parTrans" cxnId="{A66CAF44-5172-44BE-A424-B0B77F44BF94}">
      <dgm:prSet/>
      <dgm:spPr/>
      <dgm:t>
        <a:bodyPr/>
        <a:lstStyle/>
        <a:p>
          <a:endParaRPr lang="de-DE"/>
        </a:p>
      </dgm:t>
    </dgm:pt>
    <dgm:pt modelId="{79B2DEEA-C691-4B0F-BA6E-824E425F22DC}" type="sibTrans" cxnId="{A66CAF44-5172-44BE-A424-B0B77F44BF94}">
      <dgm:prSet/>
      <dgm:spPr/>
      <dgm:t>
        <a:bodyPr/>
        <a:lstStyle/>
        <a:p>
          <a:endParaRPr lang="de-DE"/>
        </a:p>
      </dgm:t>
    </dgm:pt>
    <dgm:pt modelId="{B7D06985-0B1A-4807-BF9C-ACB3BEFB3BAB}">
      <dgm:prSet phldrT="[Text]"/>
      <dgm:spPr/>
      <dgm:t>
        <a:bodyPr/>
        <a:lstStyle/>
        <a:p>
          <a:r>
            <a:rPr lang="de-DE" b="1" dirty="0" err="1"/>
            <a:t>Receipt</a:t>
          </a:r>
          <a:r>
            <a:rPr lang="de-DE" b="1" dirty="0"/>
            <a:t> </a:t>
          </a:r>
          <a:r>
            <a:rPr lang="de-DE" b="1" dirty="0" err="1"/>
            <a:t>of</a:t>
          </a:r>
          <a:br>
            <a:rPr lang="de-DE" b="1" dirty="0"/>
          </a:br>
          <a:r>
            <a:rPr lang="de-DE" b="1" dirty="0"/>
            <a:t>Customer</a:t>
          </a:r>
          <a:br>
            <a:rPr lang="de-DE" b="1" dirty="0"/>
          </a:br>
          <a:r>
            <a:rPr lang="de-DE" b="1" dirty="0"/>
            <a:t>Payment</a:t>
          </a:r>
        </a:p>
      </dgm:t>
    </dgm:pt>
    <dgm:pt modelId="{FA5536F9-6CE0-4E96-A180-2873476FCDBE}" type="parTrans" cxnId="{4B0CC4ED-D5AC-41E0-A0C7-DBA186655FCC}">
      <dgm:prSet/>
      <dgm:spPr/>
      <dgm:t>
        <a:bodyPr/>
        <a:lstStyle/>
        <a:p>
          <a:endParaRPr lang="de-DE"/>
        </a:p>
      </dgm:t>
    </dgm:pt>
    <dgm:pt modelId="{DEEC8B58-92C5-41DE-B190-829B9C38B48E}" type="sibTrans" cxnId="{4B0CC4ED-D5AC-41E0-A0C7-DBA186655FCC}">
      <dgm:prSet/>
      <dgm:spPr/>
      <dgm:t>
        <a:bodyPr/>
        <a:lstStyle/>
        <a:p>
          <a:endParaRPr lang="de-DE"/>
        </a:p>
      </dgm:t>
    </dgm:pt>
    <dgm:pt modelId="{B8E6F7EC-E91A-461B-BF83-A27DA862995D}" type="pres">
      <dgm:prSet presAssocID="{DF84F05F-2D2B-4E6C-8574-ADA77DFEAA64}" presName="cycle" presStyleCnt="0">
        <dgm:presLayoutVars>
          <dgm:dir/>
          <dgm:resizeHandles val="exact"/>
        </dgm:presLayoutVars>
      </dgm:prSet>
      <dgm:spPr/>
    </dgm:pt>
    <dgm:pt modelId="{68E5616F-41FC-4DEA-9DDC-4D64247BFE87}" type="pres">
      <dgm:prSet presAssocID="{BF18B392-42A9-4B77-BC2F-8A49ABCE2F3B}" presName="node" presStyleLbl="node1" presStyleIdx="0" presStyleCnt="8">
        <dgm:presLayoutVars>
          <dgm:bulletEnabled val="1"/>
        </dgm:presLayoutVars>
      </dgm:prSet>
      <dgm:spPr/>
    </dgm:pt>
    <dgm:pt modelId="{2E6CA72E-1591-408D-863D-DE3D5C0EA2EC}" type="pres">
      <dgm:prSet presAssocID="{BF18B392-42A9-4B77-BC2F-8A49ABCE2F3B}" presName="spNode" presStyleCnt="0"/>
      <dgm:spPr/>
    </dgm:pt>
    <dgm:pt modelId="{37C98CF1-0ED2-44E6-BDB9-746D79C32D1B}" type="pres">
      <dgm:prSet presAssocID="{EB708584-3B21-417D-B6B0-CA4C41864EF7}" presName="sibTrans" presStyleLbl="sibTrans1D1" presStyleIdx="0" presStyleCnt="8"/>
      <dgm:spPr/>
    </dgm:pt>
    <dgm:pt modelId="{1020B0F9-39D6-4FA3-A8A0-2DDE6B2F1F57}" type="pres">
      <dgm:prSet presAssocID="{D9AD8AF1-6534-487E-A545-871AC2381D33}" presName="node" presStyleLbl="node1" presStyleIdx="1" presStyleCnt="8">
        <dgm:presLayoutVars>
          <dgm:bulletEnabled val="1"/>
        </dgm:presLayoutVars>
      </dgm:prSet>
      <dgm:spPr/>
    </dgm:pt>
    <dgm:pt modelId="{A48BD0F1-2295-4493-BF21-7D88E61A5868}" type="pres">
      <dgm:prSet presAssocID="{D9AD8AF1-6534-487E-A545-871AC2381D33}" presName="spNode" presStyleCnt="0"/>
      <dgm:spPr/>
    </dgm:pt>
    <dgm:pt modelId="{E802F82B-DA14-4FF5-B1CB-A53B9B885E52}" type="pres">
      <dgm:prSet presAssocID="{E9C5492E-1560-4E4E-90B9-67BE5D948896}" presName="sibTrans" presStyleLbl="sibTrans1D1" presStyleIdx="1" presStyleCnt="8"/>
      <dgm:spPr/>
    </dgm:pt>
    <dgm:pt modelId="{D6A86E0A-F7E2-4B94-AE9F-EF1F7A11E30C}" type="pres">
      <dgm:prSet presAssocID="{63528E7F-08AB-48C1-AFD2-8770FC5DB82A}" presName="node" presStyleLbl="node1" presStyleIdx="2" presStyleCnt="8">
        <dgm:presLayoutVars>
          <dgm:bulletEnabled val="1"/>
        </dgm:presLayoutVars>
      </dgm:prSet>
      <dgm:spPr/>
    </dgm:pt>
    <dgm:pt modelId="{02BEC83D-B022-4D97-9C85-5802D357CA5C}" type="pres">
      <dgm:prSet presAssocID="{63528E7F-08AB-48C1-AFD2-8770FC5DB82A}" presName="spNode" presStyleCnt="0"/>
      <dgm:spPr/>
    </dgm:pt>
    <dgm:pt modelId="{A7AEA8B5-9D5A-4F5F-8B20-7E8FBD1E8C14}" type="pres">
      <dgm:prSet presAssocID="{C49D7450-F1A2-4789-AD64-7DCD3D8D73E3}" presName="sibTrans" presStyleLbl="sibTrans1D1" presStyleIdx="2" presStyleCnt="8"/>
      <dgm:spPr/>
    </dgm:pt>
    <dgm:pt modelId="{B12F9D0A-9B33-41DA-8F09-A5ADD225BD00}" type="pres">
      <dgm:prSet presAssocID="{7C9A6D12-04E0-4F52-9D8B-3FECD81D16FA}" presName="node" presStyleLbl="node1" presStyleIdx="3" presStyleCnt="8">
        <dgm:presLayoutVars>
          <dgm:bulletEnabled val="1"/>
        </dgm:presLayoutVars>
      </dgm:prSet>
      <dgm:spPr/>
    </dgm:pt>
    <dgm:pt modelId="{8418D17B-87C2-4D35-9F34-E16CB1DBE368}" type="pres">
      <dgm:prSet presAssocID="{7C9A6D12-04E0-4F52-9D8B-3FECD81D16FA}" presName="spNode" presStyleCnt="0"/>
      <dgm:spPr/>
    </dgm:pt>
    <dgm:pt modelId="{3242DBA5-CD32-4486-BF73-31823D421B5A}" type="pres">
      <dgm:prSet presAssocID="{BBDCAAE4-C3E6-4EF5-ADEE-2CB16BDCD790}" presName="sibTrans" presStyleLbl="sibTrans1D1" presStyleIdx="3" presStyleCnt="8"/>
      <dgm:spPr/>
    </dgm:pt>
    <dgm:pt modelId="{9790239D-5327-4A08-AA49-7026E28D36D8}" type="pres">
      <dgm:prSet presAssocID="{76DD918A-89C6-465F-B72C-61B26707B319}" presName="node" presStyleLbl="node1" presStyleIdx="4" presStyleCnt="8">
        <dgm:presLayoutVars>
          <dgm:bulletEnabled val="1"/>
        </dgm:presLayoutVars>
      </dgm:prSet>
      <dgm:spPr/>
    </dgm:pt>
    <dgm:pt modelId="{59A378D0-6D40-449E-91C2-D3926BDC10F6}" type="pres">
      <dgm:prSet presAssocID="{76DD918A-89C6-465F-B72C-61B26707B319}" presName="spNode" presStyleCnt="0"/>
      <dgm:spPr/>
    </dgm:pt>
    <dgm:pt modelId="{6118EACB-773B-41CD-8B29-416134BD24DE}" type="pres">
      <dgm:prSet presAssocID="{601D42AA-82E8-4343-B8D5-BE46F41BA02D}" presName="sibTrans" presStyleLbl="sibTrans1D1" presStyleIdx="4" presStyleCnt="8"/>
      <dgm:spPr/>
    </dgm:pt>
    <dgm:pt modelId="{7370AE82-7F1C-4C7F-9D2B-6E6D9474C09C}" type="pres">
      <dgm:prSet presAssocID="{DCD9B3FE-FCFC-4816-98D2-A2B804D5A01D}" presName="node" presStyleLbl="node1" presStyleIdx="5" presStyleCnt="8">
        <dgm:presLayoutVars>
          <dgm:bulletEnabled val="1"/>
        </dgm:presLayoutVars>
      </dgm:prSet>
      <dgm:spPr/>
    </dgm:pt>
    <dgm:pt modelId="{242FB7E2-16FE-4E14-81DE-BCBC9DCE104A}" type="pres">
      <dgm:prSet presAssocID="{DCD9B3FE-FCFC-4816-98D2-A2B804D5A01D}" presName="spNode" presStyleCnt="0"/>
      <dgm:spPr/>
    </dgm:pt>
    <dgm:pt modelId="{80E3DBD2-4951-4B85-8DA7-CCC5E4181CC7}" type="pres">
      <dgm:prSet presAssocID="{78F5137C-FE50-4C12-82F7-A494AC569089}" presName="sibTrans" presStyleLbl="sibTrans1D1" presStyleIdx="5" presStyleCnt="8"/>
      <dgm:spPr/>
    </dgm:pt>
    <dgm:pt modelId="{E99118B3-B5AE-41DD-B99C-FEB2A6425CA4}" type="pres">
      <dgm:prSet presAssocID="{D93690BF-4F33-4899-9840-E3CE2D031B02}" presName="node" presStyleLbl="node1" presStyleIdx="6" presStyleCnt="8">
        <dgm:presLayoutVars>
          <dgm:bulletEnabled val="1"/>
        </dgm:presLayoutVars>
      </dgm:prSet>
      <dgm:spPr/>
    </dgm:pt>
    <dgm:pt modelId="{307E32E6-C6E8-424B-BFAC-D418FC7DB33A}" type="pres">
      <dgm:prSet presAssocID="{D93690BF-4F33-4899-9840-E3CE2D031B02}" presName="spNode" presStyleCnt="0"/>
      <dgm:spPr/>
    </dgm:pt>
    <dgm:pt modelId="{5D993A8F-A3D3-4572-926B-95CF6CD562A6}" type="pres">
      <dgm:prSet presAssocID="{79B2DEEA-C691-4B0F-BA6E-824E425F22DC}" presName="sibTrans" presStyleLbl="sibTrans1D1" presStyleIdx="6" presStyleCnt="8"/>
      <dgm:spPr/>
    </dgm:pt>
    <dgm:pt modelId="{65646D8C-E06A-45DE-841C-9A5959911A29}" type="pres">
      <dgm:prSet presAssocID="{B7D06985-0B1A-4807-BF9C-ACB3BEFB3BAB}" presName="node" presStyleLbl="node1" presStyleIdx="7" presStyleCnt="8">
        <dgm:presLayoutVars>
          <dgm:bulletEnabled val="1"/>
        </dgm:presLayoutVars>
      </dgm:prSet>
      <dgm:spPr/>
    </dgm:pt>
    <dgm:pt modelId="{14205746-A251-42E8-954C-9782B7644C56}" type="pres">
      <dgm:prSet presAssocID="{B7D06985-0B1A-4807-BF9C-ACB3BEFB3BAB}" presName="spNode" presStyleCnt="0"/>
      <dgm:spPr/>
    </dgm:pt>
    <dgm:pt modelId="{3E43DCCB-8A03-42B2-AA20-EDC95942D54D}" type="pres">
      <dgm:prSet presAssocID="{DEEC8B58-92C5-41DE-B190-829B9C38B48E}" presName="sibTrans" presStyleLbl="sibTrans1D1" presStyleIdx="7" presStyleCnt="8"/>
      <dgm:spPr/>
    </dgm:pt>
  </dgm:ptLst>
  <dgm:cxnLst>
    <dgm:cxn modelId="{F1CA0A2B-CEA3-4A0A-9596-2137CC2C2AC3}" srcId="{DF84F05F-2D2B-4E6C-8574-ADA77DFEAA64}" destId="{76DD918A-89C6-465F-B72C-61B26707B319}" srcOrd="4" destOrd="0" parTransId="{93B5464C-77F5-4757-A53B-C5A25F6742C8}" sibTransId="{601D42AA-82E8-4343-B8D5-BE46F41BA02D}"/>
    <dgm:cxn modelId="{67B0A42F-7B03-4BBD-8705-FD9E8DB9AD91}" type="presOf" srcId="{63528E7F-08AB-48C1-AFD2-8770FC5DB82A}" destId="{D6A86E0A-F7E2-4B94-AE9F-EF1F7A11E30C}" srcOrd="0" destOrd="0" presId="urn:microsoft.com/office/officeart/2005/8/layout/cycle5"/>
    <dgm:cxn modelId="{88907732-A9E5-414F-B143-BDA1556F583F}" srcId="{DF84F05F-2D2B-4E6C-8574-ADA77DFEAA64}" destId="{DCD9B3FE-FCFC-4816-98D2-A2B804D5A01D}" srcOrd="5" destOrd="0" parTransId="{FEC968A4-D735-4FCC-981F-35A29E36B598}" sibTransId="{78F5137C-FE50-4C12-82F7-A494AC569089}"/>
    <dgm:cxn modelId="{4BE2E439-F3D1-4ACE-82FA-A226D48BC83D}" type="presOf" srcId="{DCD9B3FE-FCFC-4816-98D2-A2B804D5A01D}" destId="{7370AE82-7F1C-4C7F-9D2B-6E6D9474C09C}" srcOrd="0" destOrd="0" presId="urn:microsoft.com/office/officeart/2005/8/layout/cycle5"/>
    <dgm:cxn modelId="{CA854F3A-5969-4569-A332-0D1E9A1ED1B4}" type="presOf" srcId="{BBDCAAE4-C3E6-4EF5-ADEE-2CB16BDCD790}" destId="{3242DBA5-CD32-4486-BF73-31823D421B5A}" srcOrd="0" destOrd="0" presId="urn:microsoft.com/office/officeart/2005/8/layout/cycle5"/>
    <dgm:cxn modelId="{D985365F-3F5C-4C4A-9192-F26C49442BEC}" srcId="{DF84F05F-2D2B-4E6C-8574-ADA77DFEAA64}" destId="{7C9A6D12-04E0-4F52-9D8B-3FECD81D16FA}" srcOrd="3" destOrd="0" parTransId="{FCFF7086-981E-43DA-B724-A9CB111B2321}" sibTransId="{BBDCAAE4-C3E6-4EF5-ADEE-2CB16BDCD790}"/>
    <dgm:cxn modelId="{EFD41844-DA34-46D9-8700-2A9D6659F719}" srcId="{DF84F05F-2D2B-4E6C-8574-ADA77DFEAA64}" destId="{BF18B392-42A9-4B77-BC2F-8A49ABCE2F3B}" srcOrd="0" destOrd="0" parTransId="{923EEDEF-779E-452D-80B8-FE3C4F216BC0}" sibTransId="{EB708584-3B21-417D-B6B0-CA4C41864EF7}"/>
    <dgm:cxn modelId="{A66CAF44-5172-44BE-A424-B0B77F44BF94}" srcId="{DF84F05F-2D2B-4E6C-8574-ADA77DFEAA64}" destId="{D93690BF-4F33-4899-9840-E3CE2D031B02}" srcOrd="6" destOrd="0" parTransId="{CDC838F7-FC3F-415E-BFD4-AA90FA70BCC8}" sibTransId="{79B2DEEA-C691-4B0F-BA6E-824E425F22DC}"/>
    <dgm:cxn modelId="{459A7E4C-4D53-42F4-B71A-7E0AEE2793EB}" type="presOf" srcId="{78F5137C-FE50-4C12-82F7-A494AC569089}" destId="{80E3DBD2-4951-4B85-8DA7-CCC5E4181CC7}" srcOrd="0" destOrd="0" presId="urn:microsoft.com/office/officeart/2005/8/layout/cycle5"/>
    <dgm:cxn modelId="{21087F6E-0FBD-43DB-9C08-B3F4D151E5FB}" type="presOf" srcId="{601D42AA-82E8-4343-B8D5-BE46F41BA02D}" destId="{6118EACB-773B-41CD-8B29-416134BD24DE}" srcOrd="0" destOrd="0" presId="urn:microsoft.com/office/officeart/2005/8/layout/cycle5"/>
    <dgm:cxn modelId="{AD82C073-FB21-4544-B06A-6D8A8E4B7BB2}" type="presOf" srcId="{7C9A6D12-04E0-4F52-9D8B-3FECD81D16FA}" destId="{B12F9D0A-9B33-41DA-8F09-A5ADD225BD00}" srcOrd="0" destOrd="0" presId="urn:microsoft.com/office/officeart/2005/8/layout/cycle5"/>
    <dgm:cxn modelId="{806DA576-CF2F-42BB-8DF5-8D5ADD2DCDD3}" type="presOf" srcId="{D93690BF-4F33-4899-9840-E3CE2D031B02}" destId="{E99118B3-B5AE-41DD-B99C-FEB2A6425CA4}" srcOrd="0" destOrd="0" presId="urn:microsoft.com/office/officeart/2005/8/layout/cycle5"/>
    <dgm:cxn modelId="{08042A7B-188D-4FC7-A23B-7228AB645F94}" srcId="{DF84F05F-2D2B-4E6C-8574-ADA77DFEAA64}" destId="{63528E7F-08AB-48C1-AFD2-8770FC5DB82A}" srcOrd="2" destOrd="0" parTransId="{9025E2B9-A1C4-48A7-91D0-05C869CB7BF3}" sibTransId="{C49D7450-F1A2-4789-AD64-7DCD3D8D73E3}"/>
    <dgm:cxn modelId="{8757D87F-CB2C-4B3E-8D14-9E416E2BD2AE}" type="presOf" srcId="{B7D06985-0B1A-4807-BF9C-ACB3BEFB3BAB}" destId="{65646D8C-E06A-45DE-841C-9A5959911A29}" srcOrd="0" destOrd="0" presId="urn:microsoft.com/office/officeart/2005/8/layout/cycle5"/>
    <dgm:cxn modelId="{475B3D93-DA03-43E6-9ABA-6D8EB57E262C}" type="presOf" srcId="{BF18B392-42A9-4B77-BC2F-8A49ABCE2F3B}" destId="{68E5616F-41FC-4DEA-9DDC-4D64247BFE87}" srcOrd="0" destOrd="0" presId="urn:microsoft.com/office/officeart/2005/8/layout/cycle5"/>
    <dgm:cxn modelId="{0F26C99B-8A43-4FE3-B506-979B320E16BC}" type="presOf" srcId="{DEEC8B58-92C5-41DE-B190-829B9C38B48E}" destId="{3E43DCCB-8A03-42B2-AA20-EDC95942D54D}" srcOrd="0" destOrd="0" presId="urn:microsoft.com/office/officeart/2005/8/layout/cycle5"/>
    <dgm:cxn modelId="{6E451CAF-824E-4FF6-9B22-21E231CBBADB}" type="presOf" srcId="{E9C5492E-1560-4E4E-90B9-67BE5D948896}" destId="{E802F82B-DA14-4FF5-B1CB-A53B9B885E52}" srcOrd="0" destOrd="0" presId="urn:microsoft.com/office/officeart/2005/8/layout/cycle5"/>
    <dgm:cxn modelId="{97DB07B5-F23F-496B-9EEC-581E7EC37038}" type="presOf" srcId="{C49D7450-F1A2-4789-AD64-7DCD3D8D73E3}" destId="{A7AEA8B5-9D5A-4F5F-8B20-7E8FBD1E8C14}" srcOrd="0" destOrd="0" presId="urn:microsoft.com/office/officeart/2005/8/layout/cycle5"/>
    <dgm:cxn modelId="{FEB22DD9-7B84-4D35-86CF-3C6E36E6C64E}" type="presOf" srcId="{EB708584-3B21-417D-B6B0-CA4C41864EF7}" destId="{37C98CF1-0ED2-44E6-BDB9-746D79C32D1B}" srcOrd="0" destOrd="0" presId="urn:microsoft.com/office/officeart/2005/8/layout/cycle5"/>
    <dgm:cxn modelId="{E273FCE5-1374-4DEB-B702-6E7DF80252B6}" type="presOf" srcId="{76DD918A-89C6-465F-B72C-61B26707B319}" destId="{9790239D-5327-4A08-AA49-7026E28D36D8}" srcOrd="0" destOrd="0" presId="urn:microsoft.com/office/officeart/2005/8/layout/cycle5"/>
    <dgm:cxn modelId="{D20B75ED-A360-4708-B68A-CEF3E8083047}" srcId="{DF84F05F-2D2B-4E6C-8574-ADA77DFEAA64}" destId="{D9AD8AF1-6534-487E-A545-871AC2381D33}" srcOrd="1" destOrd="0" parTransId="{F6859D1C-71E4-4832-8544-D1025BA4E86F}" sibTransId="{E9C5492E-1560-4E4E-90B9-67BE5D948896}"/>
    <dgm:cxn modelId="{4B0CC4ED-D5AC-41E0-A0C7-DBA186655FCC}" srcId="{DF84F05F-2D2B-4E6C-8574-ADA77DFEAA64}" destId="{B7D06985-0B1A-4807-BF9C-ACB3BEFB3BAB}" srcOrd="7" destOrd="0" parTransId="{FA5536F9-6CE0-4E96-A180-2873476FCDBE}" sibTransId="{DEEC8B58-92C5-41DE-B190-829B9C38B48E}"/>
    <dgm:cxn modelId="{D334CAF3-B7EF-45E2-B41C-BA882F848DA7}" type="presOf" srcId="{DF84F05F-2D2B-4E6C-8574-ADA77DFEAA64}" destId="{B8E6F7EC-E91A-461B-BF83-A27DA862995D}" srcOrd="0" destOrd="0" presId="urn:microsoft.com/office/officeart/2005/8/layout/cycle5"/>
    <dgm:cxn modelId="{501411F9-7A05-4FCF-9276-EE4A0BABCF68}" type="presOf" srcId="{D9AD8AF1-6534-487E-A545-871AC2381D33}" destId="{1020B0F9-39D6-4FA3-A8A0-2DDE6B2F1F57}" srcOrd="0" destOrd="0" presId="urn:microsoft.com/office/officeart/2005/8/layout/cycle5"/>
    <dgm:cxn modelId="{08B544FD-D332-4B51-93D7-FA82FCC42532}" type="presOf" srcId="{79B2DEEA-C691-4B0F-BA6E-824E425F22DC}" destId="{5D993A8F-A3D3-4572-926B-95CF6CD562A6}" srcOrd="0" destOrd="0" presId="urn:microsoft.com/office/officeart/2005/8/layout/cycle5"/>
    <dgm:cxn modelId="{3FB73069-BD07-4C7C-A1B2-B2419BB47C8B}" type="presParOf" srcId="{B8E6F7EC-E91A-461B-BF83-A27DA862995D}" destId="{68E5616F-41FC-4DEA-9DDC-4D64247BFE87}" srcOrd="0" destOrd="0" presId="urn:microsoft.com/office/officeart/2005/8/layout/cycle5"/>
    <dgm:cxn modelId="{B2C9887E-22D9-4BE8-AC4A-E66A570AF02D}" type="presParOf" srcId="{B8E6F7EC-E91A-461B-BF83-A27DA862995D}" destId="{2E6CA72E-1591-408D-863D-DE3D5C0EA2EC}" srcOrd="1" destOrd="0" presId="urn:microsoft.com/office/officeart/2005/8/layout/cycle5"/>
    <dgm:cxn modelId="{D485230A-464C-4F5C-B1DB-CA6096236A73}" type="presParOf" srcId="{B8E6F7EC-E91A-461B-BF83-A27DA862995D}" destId="{37C98CF1-0ED2-44E6-BDB9-746D79C32D1B}" srcOrd="2" destOrd="0" presId="urn:microsoft.com/office/officeart/2005/8/layout/cycle5"/>
    <dgm:cxn modelId="{5D91C7B4-B70F-445A-8063-AD40A940284C}" type="presParOf" srcId="{B8E6F7EC-E91A-461B-BF83-A27DA862995D}" destId="{1020B0F9-39D6-4FA3-A8A0-2DDE6B2F1F57}" srcOrd="3" destOrd="0" presId="urn:microsoft.com/office/officeart/2005/8/layout/cycle5"/>
    <dgm:cxn modelId="{D4B577B8-408D-44E4-A48A-C4E421CFD4F2}" type="presParOf" srcId="{B8E6F7EC-E91A-461B-BF83-A27DA862995D}" destId="{A48BD0F1-2295-4493-BF21-7D88E61A5868}" srcOrd="4" destOrd="0" presId="urn:microsoft.com/office/officeart/2005/8/layout/cycle5"/>
    <dgm:cxn modelId="{03272FD0-B6FB-40DA-A109-35E28C50585C}" type="presParOf" srcId="{B8E6F7EC-E91A-461B-BF83-A27DA862995D}" destId="{E802F82B-DA14-4FF5-B1CB-A53B9B885E52}" srcOrd="5" destOrd="0" presId="urn:microsoft.com/office/officeart/2005/8/layout/cycle5"/>
    <dgm:cxn modelId="{B127CABF-8276-4D3B-A471-9D62146EE45A}" type="presParOf" srcId="{B8E6F7EC-E91A-461B-BF83-A27DA862995D}" destId="{D6A86E0A-F7E2-4B94-AE9F-EF1F7A11E30C}" srcOrd="6" destOrd="0" presId="urn:microsoft.com/office/officeart/2005/8/layout/cycle5"/>
    <dgm:cxn modelId="{AEFDBB78-4661-40A7-9104-2143FAA034F8}" type="presParOf" srcId="{B8E6F7EC-E91A-461B-BF83-A27DA862995D}" destId="{02BEC83D-B022-4D97-9C85-5802D357CA5C}" srcOrd="7" destOrd="0" presId="urn:microsoft.com/office/officeart/2005/8/layout/cycle5"/>
    <dgm:cxn modelId="{64B04318-D754-43D2-8ADB-6C3F3EA56735}" type="presParOf" srcId="{B8E6F7EC-E91A-461B-BF83-A27DA862995D}" destId="{A7AEA8B5-9D5A-4F5F-8B20-7E8FBD1E8C14}" srcOrd="8" destOrd="0" presId="urn:microsoft.com/office/officeart/2005/8/layout/cycle5"/>
    <dgm:cxn modelId="{C41971B5-E644-4A6B-8E6F-49A5F430A221}" type="presParOf" srcId="{B8E6F7EC-E91A-461B-BF83-A27DA862995D}" destId="{B12F9D0A-9B33-41DA-8F09-A5ADD225BD00}" srcOrd="9" destOrd="0" presId="urn:microsoft.com/office/officeart/2005/8/layout/cycle5"/>
    <dgm:cxn modelId="{FF3A1AB9-3F90-4ED1-A976-528D35508E36}" type="presParOf" srcId="{B8E6F7EC-E91A-461B-BF83-A27DA862995D}" destId="{8418D17B-87C2-4D35-9F34-E16CB1DBE368}" srcOrd="10" destOrd="0" presId="urn:microsoft.com/office/officeart/2005/8/layout/cycle5"/>
    <dgm:cxn modelId="{31BA16C9-FA9A-4593-8557-19EFB5B07E3B}" type="presParOf" srcId="{B8E6F7EC-E91A-461B-BF83-A27DA862995D}" destId="{3242DBA5-CD32-4486-BF73-31823D421B5A}" srcOrd="11" destOrd="0" presId="urn:microsoft.com/office/officeart/2005/8/layout/cycle5"/>
    <dgm:cxn modelId="{EAA18E28-600E-4E20-9153-2620BA50CA9D}" type="presParOf" srcId="{B8E6F7EC-E91A-461B-BF83-A27DA862995D}" destId="{9790239D-5327-4A08-AA49-7026E28D36D8}" srcOrd="12" destOrd="0" presId="urn:microsoft.com/office/officeart/2005/8/layout/cycle5"/>
    <dgm:cxn modelId="{2329FCB6-1566-4787-BFC9-432BDF22A93F}" type="presParOf" srcId="{B8E6F7EC-E91A-461B-BF83-A27DA862995D}" destId="{59A378D0-6D40-449E-91C2-D3926BDC10F6}" srcOrd="13" destOrd="0" presId="urn:microsoft.com/office/officeart/2005/8/layout/cycle5"/>
    <dgm:cxn modelId="{AC7A8CEF-E844-4FD8-A84F-8843ED13F545}" type="presParOf" srcId="{B8E6F7EC-E91A-461B-BF83-A27DA862995D}" destId="{6118EACB-773B-41CD-8B29-416134BD24DE}" srcOrd="14" destOrd="0" presId="urn:microsoft.com/office/officeart/2005/8/layout/cycle5"/>
    <dgm:cxn modelId="{47A6AFFC-C349-4698-A777-36491B225417}" type="presParOf" srcId="{B8E6F7EC-E91A-461B-BF83-A27DA862995D}" destId="{7370AE82-7F1C-4C7F-9D2B-6E6D9474C09C}" srcOrd="15" destOrd="0" presId="urn:microsoft.com/office/officeart/2005/8/layout/cycle5"/>
    <dgm:cxn modelId="{0465B2A9-6387-467B-B70A-183F0B4F7F71}" type="presParOf" srcId="{B8E6F7EC-E91A-461B-BF83-A27DA862995D}" destId="{242FB7E2-16FE-4E14-81DE-BCBC9DCE104A}" srcOrd="16" destOrd="0" presId="urn:microsoft.com/office/officeart/2005/8/layout/cycle5"/>
    <dgm:cxn modelId="{A53FAB32-0AEC-43CD-BCF5-0D74FF79C573}" type="presParOf" srcId="{B8E6F7EC-E91A-461B-BF83-A27DA862995D}" destId="{80E3DBD2-4951-4B85-8DA7-CCC5E4181CC7}" srcOrd="17" destOrd="0" presId="urn:microsoft.com/office/officeart/2005/8/layout/cycle5"/>
    <dgm:cxn modelId="{9FD563EB-3BCE-47EA-85B7-E996B9896E32}" type="presParOf" srcId="{B8E6F7EC-E91A-461B-BF83-A27DA862995D}" destId="{E99118B3-B5AE-41DD-B99C-FEB2A6425CA4}" srcOrd="18" destOrd="0" presId="urn:microsoft.com/office/officeart/2005/8/layout/cycle5"/>
    <dgm:cxn modelId="{0BC4F8DC-B70B-4420-A837-5872D4310C68}" type="presParOf" srcId="{B8E6F7EC-E91A-461B-BF83-A27DA862995D}" destId="{307E32E6-C6E8-424B-BFAC-D418FC7DB33A}" srcOrd="19" destOrd="0" presId="urn:microsoft.com/office/officeart/2005/8/layout/cycle5"/>
    <dgm:cxn modelId="{09649321-7461-4816-B860-5010ABD2EC9A}" type="presParOf" srcId="{B8E6F7EC-E91A-461B-BF83-A27DA862995D}" destId="{5D993A8F-A3D3-4572-926B-95CF6CD562A6}" srcOrd="20" destOrd="0" presId="urn:microsoft.com/office/officeart/2005/8/layout/cycle5"/>
    <dgm:cxn modelId="{55EC6ED6-64B5-4AF7-8C02-0D04E7DAB7B4}" type="presParOf" srcId="{B8E6F7EC-E91A-461B-BF83-A27DA862995D}" destId="{65646D8C-E06A-45DE-841C-9A5959911A29}" srcOrd="21" destOrd="0" presId="urn:microsoft.com/office/officeart/2005/8/layout/cycle5"/>
    <dgm:cxn modelId="{9C3BF6F2-570E-4D22-8895-03ED4BB4360A}" type="presParOf" srcId="{B8E6F7EC-E91A-461B-BF83-A27DA862995D}" destId="{14205746-A251-42E8-954C-9782B7644C56}" srcOrd="22" destOrd="0" presId="urn:microsoft.com/office/officeart/2005/8/layout/cycle5"/>
    <dgm:cxn modelId="{CF9E2673-AD0E-4697-9D78-427F91E7B1F0}" type="presParOf" srcId="{B8E6F7EC-E91A-461B-BF83-A27DA862995D}" destId="{3E43DCCB-8A03-42B2-AA20-EDC95942D54D}" srcOrd="23"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5616F-41FC-4DEA-9DDC-4D64247BFE87}">
      <dsp:nvSpPr>
        <dsp:cNvPr id="0" name=""/>
        <dsp:cNvSpPr/>
      </dsp:nvSpPr>
      <dsp:spPr>
        <a:xfrm>
          <a:off x="3525260" y="880"/>
          <a:ext cx="962501" cy="62562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1" kern="1200" dirty="0" err="1"/>
            <a:t>Presales</a:t>
          </a:r>
          <a:br>
            <a:rPr lang="de-DE" sz="1100" b="1" kern="1200" dirty="0"/>
          </a:br>
          <a:r>
            <a:rPr lang="de-DE" sz="1100" b="1" kern="1200" dirty="0" err="1"/>
            <a:t>Activities</a:t>
          </a:r>
          <a:endParaRPr lang="de-DE" sz="1100" b="1" kern="1200" dirty="0"/>
        </a:p>
      </dsp:txBody>
      <dsp:txXfrm>
        <a:off x="3555801" y="31421"/>
        <a:ext cx="901419" cy="564544"/>
      </dsp:txXfrm>
    </dsp:sp>
    <dsp:sp modelId="{37C98CF1-0ED2-44E6-BDB9-746D79C32D1B}">
      <dsp:nvSpPr>
        <dsp:cNvPr id="0" name=""/>
        <dsp:cNvSpPr/>
      </dsp:nvSpPr>
      <dsp:spPr>
        <a:xfrm>
          <a:off x="1835471" y="313693"/>
          <a:ext cx="4342080" cy="4342080"/>
        </a:xfrm>
        <a:custGeom>
          <a:avLst/>
          <a:gdLst/>
          <a:ahLst/>
          <a:cxnLst/>
          <a:rect l="0" t="0" r="0" b="0"/>
          <a:pathLst>
            <a:path>
              <a:moveTo>
                <a:pt x="2789841" y="90054"/>
              </a:moveTo>
              <a:arcTo wR="2171040" hR="2171040" stAng="17193621" swAng="680692"/>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1020B0F9-39D6-4FA3-A8A0-2DDE6B2F1F57}">
      <dsp:nvSpPr>
        <dsp:cNvPr id="0" name=""/>
        <dsp:cNvSpPr/>
      </dsp:nvSpPr>
      <dsp:spPr>
        <a:xfrm>
          <a:off x="5060417" y="636763"/>
          <a:ext cx="962501" cy="62562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1" kern="1200" dirty="0" err="1"/>
            <a:t>Sales</a:t>
          </a:r>
          <a:r>
            <a:rPr lang="de-DE" sz="1100" b="1" kern="1200" dirty="0"/>
            <a:t> Order</a:t>
          </a:r>
          <a:br>
            <a:rPr lang="de-DE" sz="1100" b="1" kern="1200" dirty="0"/>
          </a:br>
          <a:r>
            <a:rPr lang="de-DE" sz="1100" b="1" kern="1200" dirty="0"/>
            <a:t>Entry</a:t>
          </a:r>
        </a:p>
      </dsp:txBody>
      <dsp:txXfrm>
        <a:off x="5090958" y="667304"/>
        <a:ext cx="901419" cy="564544"/>
      </dsp:txXfrm>
    </dsp:sp>
    <dsp:sp modelId="{E802F82B-DA14-4FF5-B1CB-A53B9B885E52}">
      <dsp:nvSpPr>
        <dsp:cNvPr id="0" name=""/>
        <dsp:cNvSpPr/>
      </dsp:nvSpPr>
      <dsp:spPr>
        <a:xfrm>
          <a:off x="1835471" y="313693"/>
          <a:ext cx="4342080" cy="4342080"/>
        </a:xfrm>
        <a:custGeom>
          <a:avLst/>
          <a:gdLst/>
          <a:ahLst/>
          <a:cxnLst/>
          <a:rect l="0" t="0" r="0" b="0"/>
          <a:pathLst>
            <a:path>
              <a:moveTo>
                <a:pt x="4067789" y="1114745"/>
              </a:moveTo>
              <a:arcTo wR="2171040" hR="2171040" stAng="19853201" swAng="940637"/>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6A86E0A-F7E2-4B94-AE9F-EF1F7A11E30C}">
      <dsp:nvSpPr>
        <dsp:cNvPr id="0" name=""/>
        <dsp:cNvSpPr/>
      </dsp:nvSpPr>
      <dsp:spPr>
        <a:xfrm>
          <a:off x="5696300" y="2171920"/>
          <a:ext cx="962501" cy="62562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1" kern="1200" dirty="0"/>
            <a:t>Check</a:t>
          </a:r>
          <a:br>
            <a:rPr lang="de-DE" sz="1100" b="1" kern="1200" dirty="0"/>
          </a:br>
          <a:r>
            <a:rPr lang="de-DE" sz="1100" b="1" kern="1200" dirty="0" err="1"/>
            <a:t>Availability</a:t>
          </a:r>
          <a:endParaRPr lang="de-DE" sz="1100" b="1" kern="1200" dirty="0"/>
        </a:p>
      </dsp:txBody>
      <dsp:txXfrm>
        <a:off x="5726841" y="2202461"/>
        <a:ext cx="901419" cy="564544"/>
      </dsp:txXfrm>
    </dsp:sp>
    <dsp:sp modelId="{A7AEA8B5-9D5A-4F5F-8B20-7E8FBD1E8C14}">
      <dsp:nvSpPr>
        <dsp:cNvPr id="0" name=""/>
        <dsp:cNvSpPr/>
      </dsp:nvSpPr>
      <dsp:spPr>
        <a:xfrm>
          <a:off x="1835471" y="313693"/>
          <a:ext cx="4342080" cy="4342080"/>
        </a:xfrm>
        <a:custGeom>
          <a:avLst/>
          <a:gdLst/>
          <a:ahLst/>
          <a:cxnLst/>
          <a:rect l="0" t="0" r="0" b="0"/>
          <a:pathLst>
            <a:path>
              <a:moveTo>
                <a:pt x="4282658" y="2675501"/>
              </a:moveTo>
              <a:arcTo wR="2171040" hR="2171040" stAng="806161" swAng="940637"/>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12F9D0A-9B33-41DA-8F09-A5ADD225BD00}">
      <dsp:nvSpPr>
        <dsp:cNvPr id="0" name=""/>
        <dsp:cNvSpPr/>
      </dsp:nvSpPr>
      <dsp:spPr>
        <a:xfrm>
          <a:off x="5060417" y="3707078"/>
          <a:ext cx="962501" cy="62562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1" kern="1200" dirty="0"/>
            <a:t>Pick</a:t>
          </a:r>
          <a:br>
            <a:rPr lang="de-DE" sz="1100" b="1" kern="1200" dirty="0"/>
          </a:br>
          <a:r>
            <a:rPr lang="de-DE" sz="1100" b="1" kern="1200" dirty="0"/>
            <a:t>Materials</a:t>
          </a:r>
        </a:p>
      </dsp:txBody>
      <dsp:txXfrm>
        <a:off x="5090958" y="3737619"/>
        <a:ext cx="901419" cy="564544"/>
      </dsp:txXfrm>
    </dsp:sp>
    <dsp:sp modelId="{3242DBA5-CD32-4486-BF73-31823D421B5A}">
      <dsp:nvSpPr>
        <dsp:cNvPr id="0" name=""/>
        <dsp:cNvSpPr/>
      </dsp:nvSpPr>
      <dsp:spPr>
        <a:xfrm>
          <a:off x="1835471" y="313693"/>
          <a:ext cx="4342080" cy="4342080"/>
        </a:xfrm>
        <a:custGeom>
          <a:avLst/>
          <a:gdLst/>
          <a:ahLst/>
          <a:cxnLst/>
          <a:rect l="0" t="0" r="0" b="0"/>
          <a:pathLst>
            <a:path>
              <a:moveTo>
                <a:pt x="3187109" y="4089638"/>
              </a:moveTo>
              <a:arcTo wR="2171040" hR="2171040" stAng="3725687" swAng="680692"/>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790239D-5327-4A08-AA49-7026E28D36D8}">
      <dsp:nvSpPr>
        <dsp:cNvPr id="0" name=""/>
        <dsp:cNvSpPr/>
      </dsp:nvSpPr>
      <dsp:spPr>
        <a:xfrm>
          <a:off x="3525260" y="4342960"/>
          <a:ext cx="962501" cy="62562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1" kern="1200" dirty="0"/>
            <a:t>Pack</a:t>
          </a:r>
          <a:br>
            <a:rPr lang="de-DE" sz="1100" b="1" kern="1200" dirty="0"/>
          </a:br>
          <a:r>
            <a:rPr lang="de-DE" sz="1100" b="1" kern="1200" dirty="0"/>
            <a:t>Materials</a:t>
          </a:r>
        </a:p>
      </dsp:txBody>
      <dsp:txXfrm>
        <a:off x="3555801" y="4373501"/>
        <a:ext cx="901419" cy="564544"/>
      </dsp:txXfrm>
    </dsp:sp>
    <dsp:sp modelId="{6118EACB-773B-41CD-8B29-416134BD24DE}">
      <dsp:nvSpPr>
        <dsp:cNvPr id="0" name=""/>
        <dsp:cNvSpPr/>
      </dsp:nvSpPr>
      <dsp:spPr>
        <a:xfrm>
          <a:off x="1835471" y="313693"/>
          <a:ext cx="4342080" cy="4342080"/>
        </a:xfrm>
        <a:custGeom>
          <a:avLst/>
          <a:gdLst/>
          <a:ahLst/>
          <a:cxnLst/>
          <a:rect l="0" t="0" r="0" b="0"/>
          <a:pathLst>
            <a:path>
              <a:moveTo>
                <a:pt x="1552238" y="4252025"/>
              </a:moveTo>
              <a:arcTo wR="2171040" hR="2171040" stAng="6393621" swAng="680692"/>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370AE82-7F1C-4C7F-9D2B-6E6D9474C09C}">
      <dsp:nvSpPr>
        <dsp:cNvPr id="0" name=""/>
        <dsp:cNvSpPr/>
      </dsp:nvSpPr>
      <dsp:spPr>
        <a:xfrm>
          <a:off x="1990103" y="3707078"/>
          <a:ext cx="962501" cy="62562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1" kern="1200" dirty="0"/>
            <a:t>Post </a:t>
          </a:r>
          <a:r>
            <a:rPr lang="de-DE" sz="1100" b="1" kern="1200" dirty="0" err="1"/>
            <a:t>Goods</a:t>
          </a:r>
          <a:br>
            <a:rPr lang="de-DE" sz="1100" b="1" kern="1200" dirty="0"/>
          </a:br>
          <a:r>
            <a:rPr lang="de-DE" sz="1100" b="1" kern="1200" dirty="0" err="1"/>
            <a:t>Issue</a:t>
          </a:r>
          <a:endParaRPr lang="de-DE" sz="1100" b="1" kern="1200" dirty="0"/>
        </a:p>
      </dsp:txBody>
      <dsp:txXfrm>
        <a:off x="2020644" y="3737619"/>
        <a:ext cx="901419" cy="564544"/>
      </dsp:txXfrm>
    </dsp:sp>
    <dsp:sp modelId="{80E3DBD2-4951-4B85-8DA7-CCC5E4181CC7}">
      <dsp:nvSpPr>
        <dsp:cNvPr id="0" name=""/>
        <dsp:cNvSpPr/>
      </dsp:nvSpPr>
      <dsp:spPr>
        <a:xfrm>
          <a:off x="1835471" y="313693"/>
          <a:ext cx="4342080" cy="4342080"/>
        </a:xfrm>
        <a:custGeom>
          <a:avLst/>
          <a:gdLst/>
          <a:ahLst/>
          <a:cxnLst/>
          <a:rect l="0" t="0" r="0" b="0"/>
          <a:pathLst>
            <a:path>
              <a:moveTo>
                <a:pt x="274290" y="3227334"/>
              </a:moveTo>
              <a:arcTo wR="2171040" hR="2171040" stAng="9053201" swAng="940637"/>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99118B3-B5AE-41DD-B99C-FEB2A6425CA4}">
      <dsp:nvSpPr>
        <dsp:cNvPr id="0" name=""/>
        <dsp:cNvSpPr/>
      </dsp:nvSpPr>
      <dsp:spPr>
        <a:xfrm>
          <a:off x="1354220" y="2171920"/>
          <a:ext cx="962501" cy="62562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1" kern="1200" dirty="0" err="1"/>
            <a:t>Invoice</a:t>
          </a:r>
          <a:r>
            <a:rPr lang="de-DE" sz="1100" b="1" kern="1200" dirty="0"/>
            <a:t> Customer</a:t>
          </a:r>
        </a:p>
      </dsp:txBody>
      <dsp:txXfrm>
        <a:off x="1384761" y="2202461"/>
        <a:ext cx="901419" cy="564544"/>
      </dsp:txXfrm>
    </dsp:sp>
    <dsp:sp modelId="{5D993A8F-A3D3-4572-926B-95CF6CD562A6}">
      <dsp:nvSpPr>
        <dsp:cNvPr id="0" name=""/>
        <dsp:cNvSpPr/>
      </dsp:nvSpPr>
      <dsp:spPr>
        <a:xfrm>
          <a:off x="1835471" y="313693"/>
          <a:ext cx="4342080" cy="4342080"/>
        </a:xfrm>
        <a:custGeom>
          <a:avLst/>
          <a:gdLst/>
          <a:ahLst/>
          <a:cxnLst/>
          <a:rect l="0" t="0" r="0" b="0"/>
          <a:pathLst>
            <a:path>
              <a:moveTo>
                <a:pt x="59421" y="1666578"/>
              </a:moveTo>
              <a:arcTo wR="2171040" hR="2171040" stAng="11606161" swAng="940637"/>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5646D8C-E06A-45DE-841C-9A5959911A29}">
      <dsp:nvSpPr>
        <dsp:cNvPr id="0" name=""/>
        <dsp:cNvSpPr/>
      </dsp:nvSpPr>
      <dsp:spPr>
        <a:xfrm>
          <a:off x="1990103" y="636763"/>
          <a:ext cx="962501" cy="62562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b="1" kern="1200" dirty="0" err="1"/>
            <a:t>Receipt</a:t>
          </a:r>
          <a:r>
            <a:rPr lang="de-DE" sz="1100" b="1" kern="1200" dirty="0"/>
            <a:t> </a:t>
          </a:r>
          <a:r>
            <a:rPr lang="de-DE" sz="1100" b="1" kern="1200" dirty="0" err="1"/>
            <a:t>of</a:t>
          </a:r>
          <a:br>
            <a:rPr lang="de-DE" sz="1100" b="1" kern="1200" dirty="0"/>
          </a:br>
          <a:r>
            <a:rPr lang="de-DE" sz="1100" b="1" kern="1200" dirty="0"/>
            <a:t>Customer</a:t>
          </a:r>
          <a:br>
            <a:rPr lang="de-DE" sz="1100" b="1" kern="1200" dirty="0"/>
          </a:br>
          <a:r>
            <a:rPr lang="de-DE" sz="1100" b="1" kern="1200" dirty="0"/>
            <a:t>Payment</a:t>
          </a:r>
        </a:p>
      </dsp:txBody>
      <dsp:txXfrm>
        <a:off x="2020644" y="667304"/>
        <a:ext cx="901419" cy="564544"/>
      </dsp:txXfrm>
    </dsp:sp>
    <dsp:sp modelId="{3E43DCCB-8A03-42B2-AA20-EDC95942D54D}">
      <dsp:nvSpPr>
        <dsp:cNvPr id="0" name=""/>
        <dsp:cNvSpPr/>
      </dsp:nvSpPr>
      <dsp:spPr>
        <a:xfrm>
          <a:off x="1835471" y="313693"/>
          <a:ext cx="4342080" cy="4342080"/>
        </a:xfrm>
        <a:custGeom>
          <a:avLst/>
          <a:gdLst/>
          <a:ahLst/>
          <a:cxnLst/>
          <a:rect l="0" t="0" r="0" b="0"/>
          <a:pathLst>
            <a:path>
              <a:moveTo>
                <a:pt x="1154971" y="252441"/>
              </a:moveTo>
              <a:arcTo wR="2171040" hR="2171040" stAng="14525687" swAng="680692"/>
            </a:path>
          </a:pathLst>
        </a:custGeom>
        <a:noFill/>
        <a:ln w="100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1481443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John &amp; Peter </a:t>
            </a:r>
            <a:r>
              <a:rPr lang="en-US" dirty="0" err="1"/>
              <a:t>là</a:t>
            </a:r>
            <a:r>
              <a:rPr lang="en-US" dirty="0"/>
              <a:t> </a:t>
            </a:r>
            <a:r>
              <a:rPr lang="en-US" dirty="0" err="1"/>
              <a:t>đồng</a:t>
            </a:r>
            <a:r>
              <a:rPr lang="en-US" dirty="0"/>
              <a:t> CEOs</a:t>
            </a:r>
          </a:p>
          <a:p>
            <a:r>
              <a:rPr lang="en-US" dirty="0"/>
              <a:t>John </a:t>
            </a:r>
            <a:r>
              <a:rPr lang="en-US" dirty="0" err="1"/>
              <a:t>phụ</a:t>
            </a:r>
            <a:r>
              <a:rPr lang="en-US" dirty="0"/>
              <a:t> </a:t>
            </a:r>
            <a:r>
              <a:rPr lang="en-US" dirty="0" err="1"/>
              <a:t>trách</a:t>
            </a:r>
            <a:r>
              <a:rPr lang="en-US" dirty="0"/>
              <a:t> </a:t>
            </a:r>
            <a:r>
              <a:rPr lang="en-US" dirty="0" err="1"/>
              <a:t>quy</a:t>
            </a:r>
            <a:r>
              <a:rPr lang="en-US" dirty="0"/>
              <a:t> </a:t>
            </a:r>
            <a:r>
              <a:rPr lang="en-US" dirty="0" err="1"/>
              <a:t>trình</a:t>
            </a:r>
            <a:r>
              <a:rPr lang="en-US" dirty="0"/>
              <a:t> </a:t>
            </a:r>
            <a:r>
              <a:rPr lang="en-US" b="1" dirty="0"/>
              <a:t>Order-to-cash</a:t>
            </a:r>
            <a:r>
              <a:rPr lang="en-US" dirty="0"/>
              <a:t> (</a:t>
            </a:r>
            <a:r>
              <a:rPr lang="en-US" dirty="0" err="1"/>
              <a:t>từ</a:t>
            </a:r>
            <a:r>
              <a:rPr lang="en-US" dirty="0"/>
              <a:t> </a:t>
            </a:r>
            <a:r>
              <a:rPr lang="en-US" dirty="0" err="1"/>
              <a:t>lúc</a:t>
            </a:r>
            <a:r>
              <a:rPr lang="en-US" dirty="0"/>
              <a:t> </a:t>
            </a:r>
            <a:r>
              <a:rPr lang="en-US" dirty="0" err="1"/>
              <a:t>đặt</a:t>
            </a:r>
            <a:r>
              <a:rPr lang="en-US" dirty="0"/>
              <a:t> </a:t>
            </a:r>
            <a:r>
              <a:rPr lang="en-US" dirty="0" err="1"/>
              <a:t>hàng</a:t>
            </a:r>
            <a:r>
              <a:rPr lang="en-US" dirty="0"/>
              <a:t> </a:t>
            </a:r>
            <a:r>
              <a:rPr lang="en-US" dirty="0" err="1"/>
              <a:t>đến</a:t>
            </a:r>
            <a:r>
              <a:rPr lang="en-US" dirty="0"/>
              <a:t> </a:t>
            </a:r>
            <a:r>
              <a:rPr lang="en-US" dirty="0" err="1"/>
              <a:t>thu</a:t>
            </a:r>
            <a:r>
              <a:rPr lang="en-US" dirty="0"/>
              <a:t> </a:t>
            </a:r>
            <a:r>
              <a:rPr lang="en-US" dirty="0" err="1"/>
              <a:t>tiền</a:t>
            </a:r>
            <a:r>
              <a:rPr lang="en-US" b="1" dirty="0"/>
              <a:t>) </a:t>
            </a:r>
            <a:r>
              <a:rPr lang="en-US" b="1" dirty="0" err="1"/>
              <a:t>và</a:t>
            </a:r>
            <a:r>
              <a:rPr lang="en-US" b="1" dirty="0"/>
              <a:t> Service &amp; support </a:t>
            </a:r>
            <a:r>
              <a:rPr lang="en-US" dirty="0"/>
              <a:t>(</a:t>
            </a:r>
            <a:r>
              <a:rPr lang="en-US" dirty="0" err="1"/>
              <a:t>dịch</a:t>
            </a:r>
            <a:r>
              <a:rPr lang="en-US" dirty="0"/>
              <a:t> </a:t>
            </a:r>
            <a:r>
              <a:rPr lang="en-US" dirty="0" err="1"/>
              <a:t>vụ</a:t>
            </a:r>
            <a:r>
              <a:rPr lang="en-US" dirty="0"/>
              <a:t>, CSKH) bao </a:t>
            </a:r>
            <a:r>
              <a:rPr lang="en-US" dirty="0" err="1"/>
              <a:t>gồm</a:t>
            </a:r>
            <a:r>
              <a:rPr lang="en-US" dirty="0"/>
              <a:t> </a:t>
            </a:r>
            <a:r>
              <a:rPr lang="en-US" dirty="0" err="1"/>
              <a:t>các</a:t>
            </a:r>
            <a:r>
              <a:rPr lang="en-US" dirty="0"/>
              <a:t> </a:t>
            </a:r>
            <a:r>
              <a:rPr lang="en-US" dirty="0" err="1"/>
              <a:t>bộ</a:t>
            </a:r>
            <a:r>
              <a:rPr lang="en-US" dirty="0"/>
              <a:t> </a:t>
            </a:r>
            <a:r>
              <a:rPr lang="en-US" dirty="0" err="1"/>
              <a:t>phận</a:t>
            </a:r>
            <a:r>
              <a:rPr lang="en-US" dirty="0"/>
              <a:t>: Sales, Marketing, IT, </a:t>
            </a:r>
            <a:r>
              <a:rPr lang="en-US" dirty="0" err="1"/>
              <a:t>Tài</a:t>
            </a:r>
            <a:r>
              <a:rPr lang="en-US" dirty="0"/>
              <a:t> </a:t>
            </a:r>
            <a:r>
              <a:rPr lang="en-US" dirty="0" err="1"/>
              <a:t>chính</a:t>
            </a:r>
            <a:r>
              <a:rPr lang="en-US" dirty="0"/>
              <a:t>, </a:t>
            </a:r>
            <a:r>
              <a:rPr lang="en-US" dirty="0" err="1"/>
              <a:t>Nhân</a:t>
            </a:r>
            <a:r>
              <a:rPr lang="en-US" dirty="0"/>
              <a:t> </a:t>
            </a:r>
            <a:r>
              <a:rPr lang="en-US" dirty="0" err="1"/>
              <a:t>sự</a:t>
            </a:r>
            <a:r>
              <a:rPr lang="en-US" dirty="0"/>
              <a:t> HR, </a:t>
            </a:r>
          </a:p>
          <a:p>
            <a:r>
              <a:rPr lang="en-US" dirty="0"/>
              <a:t>Peter </a:t>
            </a:r>
            <a:r>
              <a:rPr lang="en-US" dirty="0" err="1"/>
              <a:t>phụ</a:t>
            </a:r>
            <a:r>
              <a:rPr lang="en-US" dirty="0"/>
              <a:t> </a:t>
            </a:r>
            <a:r>
              <a:rPr lang="en-US" dirty="0" err="1"/>
              <a:t>trách</a:t>
            </a:r>
            <a:r>
              <a:rPr lang="en-US" dirty="0"/>
              <a:t> </a:t>
            </a:r>
            <a:r>
              <a:rPr lang="en-US" dirty="0" err="1"/>
              <a:t>quy</a:t>
            </a:r>
            <a:r>
              <a:rPr lang="en-US" dirty="0"/>
              <a:t> </a:t>
            </a:r>
            <a:r>
              <a:rPr lang="en-US" dirty="0" err="1"/>
              <a:t>trình</a:t>
            </a:r>
            <a:r>
              <a:rPr lang="en-US" dirty="0"/>
              <a:t> </a:t>
            </a:r>
            <a:r>
              <a:rPr lang="en-US" b="1" dirty="0"/>
              <a:t>Cash-to-order (</a:t>
            </a:r>
            <a:r>
              <a:rPr lang="en-US" sz="1800" b="1" i="0" dirty="0">
                <a:solidFill>
                  <a:srgbClr val="000000"/>
                </a:solidFill>
                <a:effectLst/>
                <a:latin typeface="TimesNewRomanPSMT"/>
              </a:rPr>
              <a:t>Idea-to-Market and Build-to-Stock)</a:t>
            </a:r>
            <a:r>
              <a:rPr lang="en-US" b="1" dirty="0"/>
              <a:t> </a:t>
            </a:r>
            <a:r>
              <a:rPr lang="en-US" b="0" dirty="0"/>
              <a:t>(</a:t>
            </a:r>
            <a:r>
              <a:rPr lang="en-US" b="0" dirty="0" err="1"/>
              <a:t>từ</a:t>
            </a:r>
            <a:r>
              <a:rPr lang="en-US" b="0" dirty="0"/>
              <a:t> ý </a:t>
            </a:r>
            <a:r>
              <a:rPr lang="en-US" b="0" dirty="0" err="1"/>
              <a:t>tưởng</a:t>
            </a:r>
            <a:r>
              <a:rPr lang="en-US" b="0" dirty="0"/>
              <a:t> </a:t>
            </a:r>
            <a:r>
              <a:rPr lang="en-US" b="0" dirty="0" err="1"/>
              <a:t>đến</a:t>
            </a:r>
            <a:r>
              <a:rPr lang="en-US" b="0" dirty="0"/>
              <a:t> </a:t>
            </a:r>
            <a:r>
              <a:rPr lang="en-US" b="0" dirty="0" err="1"/>
              <a:t>tiếp</a:t>
            </a:r>
            <a:r>
              <a:rPr lang="en-US" b="0" dirty="0"/>
              <a:t> </a:t>
            </a:r>
            <a:r>
              <a:rPr lang="en-US" b="0" dirty="0" err="1"/>
              <a:t>thị</a:t>
            </a:r>
            <a:r>
              <a:rPr lang="en-US" b="0" dirty="0"/>
              <a:t>, </a:t>
            </a:r>
            <a:r>
              <a:rPr lang="en-US" b="0" dirty="0" err="1"/>
              <a:t>nghiên</a:t>
            </a:r>
            <a:r>
              <a:rPr lang="en-US" b="0" dirty="0"/>
              <a:t> </a:t>
            </a:r>
            <a:r>
              <a:rPr lang="en-US" b="0" dirty="0" err="1"/>
              <a:t>cứu</a:t>
            </a:r>
            <a:r>
              <a:rPr lang="en-US" b="0" dirty="0"/>
              <a:t> </a:t>
            </a:r>
            <a:r>
              <a:rPr lang="en-US" b="0" dirty="0" err="1"/>
              <a:t>khảo</a:t>
            </a:r>
            <a:r>
              <a:rPr lang="en-US" b="0" dirty="0"/>
              <a:t> </a:t>
            </a:r>
            <a:r>
              <a:rPr lang="en-US" b="0" dirty="0" err="1"/>
              <a:t>sát</a:t>
            </a:r>
            <a:r>
              <a:rPr lang="en-US" b="0" dirty="0"/>
              <a:t> </a:t>
            </a:r>
            <a:r>
              <a:rPr lang="en-US" b="0" dirty="0" err="1"/>
              <a:t>thị</a:t>
            </a:r>
            <a:r>
              <a:rPr lang="en-US" b="0" dirty="0"/>
              <a:t> </a:t>
            </a:r>
            <a:r>
              <a:rPr lang="en-US" b="0" dirty="0" err="1"/>
              <a:t>trường</a:t>
            </a:r>
            <a:r>
              <a:rPr lang="en-US" b="0" dirty="0"/>
              <a:t>, </a:t>
            </a:r>
            <a:r>
              <a:rPr lang="en-US" b="0" dirty="0" err="1"/>
              <a:t>và</a:t>
            </a:r>
            <a:r>
              <a:rPr lang="en-US" b="0" dirty="0"/>
              <a:t> </a:t>
            </a:r>
            <a:r>
              <a:rPr lang="en-US" b="0" dirty="0" err="1"/>
              <a:t>hoạt</a:t>
            </a:r>
            <a:r>
              <a:rPr lang="en-US" b="0" dirty="0"/>
              <a:t> </a:t>
            </a:r>
            <a:r>
              <a:rPr lang="en-US" b="0" dirty="0" err="1"/>
              <a:t>động</a:t>
            </a:r>
            <a:r>
              <a:rPr lang="en-US" b="0" dirty="0"/>
              <a:t> </a:t>
            </a:r>
            <a:r>
              <a:rPr lang="en-US" b="0" dirty="0" err="1"/>
              <a:t>sản</a:t>
            </a:r>
            <a:r>
              <a:rPr lang="en-US" b="0" dirty="0"/>
              <a:t> </a:t>
            </a:r>
            <a:r>
              <a:rPr lang="en-US" b="0" dirty="0" err="1"/>
              <a:t>xuất</a:t>
            </a:r>
            <a:r>
              <a:rPr lang="en-US" b="0" dirty="0"/>
              <a:t> </a:t>
            </a:r>
            <a:r>
              <a:rPr lang="en-US" b="0" dirty="0" err="1"/>
              <a:t>lưu</a:t>
            </a:r>
            <a:r>
              <a:rPr lang="en-US" b="0" dirty="0"/>
              <a:t> </a:t>
            </a:r>
            <a:r>
              <a:rPr lang="en-US" b="0" dirty="0" err="1"/>
              <a:t>kho</a:t>
            </a:r>
            <a:r>
              <a:rPr lang="en-US" b="0" dirty="0"/>
              <a:t>) bao </a:t>
            </a:r>
            <a:r>
              <a:rPr lang="en-US" b="0" dirty="0" err="1"/>
              <a:t>gồm</a:t>
            </a:r>
            <a:r>
              <a:rPr lang="en-US" b="0" dirty="0"/>
              <a:t> </a:t>
            </a:r>
            <a:r>
              <a:rPr lang="en-US" b="0" dirty="0" err="1"/>
              <a:t>các</a:t>
            </a:r>
            <a:r>
              <a:rPr lang="en-US" b="0" dirty="0"/>
              <a:t> </a:t>
            </a:r>
            <a:r>
              <a:rPr lang="en-US" b="0" dirty="0" err="1"/>
              <a:t>bộ</a:t>
            </a:r>
            <a:r>
              <a:rPr lang="en-US" b="0" dirty="0"/>
              <a:t> </a:t>
            </a:r>
            <a:r>
              <a:rPr lang="en-US" b="0" dirty="0" err="1"/>
              <a:t>phận</a:t>
            </a:r>
            <a:r>
              <a:rPr lang="en-US" b="0" dirty="0"/>
              <a:t>: R&amp;D </a:t>
            </a:r>
            <a:r>
              <a:rPr lang="en-US" b="0" dirty="0" err="1"/>
              <a:t>nghiên</a:t>
            </a:r>
            <a:r>
              <a:rPr lang="en-US" b="0" dirty="0"/>
              <a:t> </a:t>
            </a:r>
            <a:r>
              <a:rPr lang="en-US" b="0" dirty="0" err="1"/>
              <a:t>cứu</a:t>
            </a:r>
            <a:r>
              <a:rPr lang="en-US" b="0" dirty="0"/>
              <a:t> </a:t>
            </a:r>
            <a:r>
              <a:rPr lang="en-US" b="0" dirty="0" err="1"/>
              <a:t>phát</a:t>
            </a:r>
            <a:r>
              <a:rPr lang="en-US" b="0" dirty="0"/>
              <a:t> </a:t>
            </a:r>
            <a:r>
              <a:rPr lang="en-US" b="0" dirty="0" err="1"/>
              <a:t>triển</a:t>
            </a:r>
            <a:r>
              <a:rPr lang="en-US" b="0" dirty="0"/>
              <a:t> </a:t>
            </a:r>
            <a:r>
              <a:rPr lang="en-US" b="0" dirty="0" err="1"/>
              <a:t>sản</a:t>
            </a:r>
            <a:r>
              <a:rPr lang="en-US" b="0" dirty="0"/>
              <a:t> </a:t>
            </a:r>
            <a:r>
              <a:rPr lang="en-US" b="0" dirty="0" err="1"/>
              <a:t>phẩm</a:t>
            </a:r>
            <a:r>
              <a:rPr lang="en-US" b="0" dirty="0"/>
              <a:t> (</a:t>
            </a:r>
            <a:r>
              <a:rPr lang="en-US" b="0" dirty="0" err="1"/>
              <a:t>sp</a:t>
            </a:r>
            <a:r>
              <a:rPr lang="en-US" b="0" dirty="0"/>
              <a:t>), </a:t>
            </a:r>
            <a:r>
              <a:rPr lang="en-US" b="0" dirty="0" err="1"/>
              <a:t>thiết</a:t>
            </a:r>
            <a:r>
              <a:rPr lang="en-US" b="0" dirty="0"/>
              <a:t> </a:t>
            </a:r>
            <a:r>
              <a:rPr lang="en-US" b="0" dirty="0" err="1"/>
              <a:t>kế</a:t>
            </a:r>
            <a:r>
              <a:rPr lang="en-US" b="0" dirty="0"/>
              <a:t> </a:t>
            </a:r>
            <a:r>
              <a:rPr lang="en-US" b="0" dirty="0" err="1"/>
              <a:t>sp</a:t>
            </a:r>
            <a:r>
              <a:rPr lang="en-US" b="0" dirty="0"/>
              <a:t>, </a:t>
            </a:r>
            <a:r>
              <a:rPr lang="en-US" b="0" dirty="0" err="1"/>
              <a:t>mua</a:t>
            </a:r>
            <a:r>
              <a:rPr lang="en-US" b="0" dirty="0"/>
              <a:t> </a:t>
            </a:r>
            <a:r>
              <a:rPr lang="en-US" b="0" dirty="0" err="1"/>
              <a:t>nguyên</a:t>
            </a:r>
            <a:r>
              <a:rPr lang="en-US" b="0" dirty="0"/>
              <a:t> </a:t>
            </a:r>
            <a:r>
              <a:rPr lang="en-US" b="0" dirty="0" err="1"/>
              <a:t>vật</a:t>
            </a:r>
            <a:r>
              <a:rPr lang="en-US" b="0" dirty="0"/>
              <a:t> </a:t>
            </a:r>
            <a:r>
              <a:rPr lang="en-US" b="0" dirty="0" err="1"/>
              <a:t>liệu</a:t>
            </a:r>
            <a:r>
              <a:rPr lang="en-US" b="0" dirty="0"/>
              <a:t>, </a:t>
            </a:r>
            <a:r>
              <a:rPr lang="en-US" b="0" dirty="0" err="1"/>
              <a:t>sản</a:t>
            </a:r>
            <a:r>
              <a:rPr lang="en-US" b="0" dirty="0"/>
              <a:t> </a:t>
            </a:r>
            <a:r>
              <a:rPr lang="en-US" b="0" dirty="0" err="1"/>
              <a:t>xuất</a:t>
            </a:r>
            <a:endParaRPr lang="en-US" b="0" dirty="0"/>
          </a:p>
          <a:p>
            <a:endParaRPr lang="en-US" b="0" dirty="0"/>
          </a:p>
          <a:p>
            <a:r>
              <a:rPr lang="en-US" b="0" dirty="0"/>
              <a:t>Peter </a:t>
            </a:r>
            <a:r>
              <a:rPr lang="en-US" b="0" dirty="0" err="1"/>
              <a:t>dùng</a:t>
            </a:r>
            <a:r>
              <a:rPr lang="en-US" b="0" dirty="0"/>
              <a:t> </a:t>
            </a:r>
            <a:r>
              <a:rPr lang="en-US" b="0" dirty="0" err="1"/>
              <a:t>tiền</a:t>
            </a:r>
            <a:r>
              <a:rPr lang="en-US" b="0" dirty="0"/>
              <a:t> </a:t>
            </a:r>
            <a:r>
              <a:rPr lang="en-US" b="0" dirty="0" err="1"/>
              <a:t>để</a:t>
            </a:r>
            <a:r>
              <a:rPr lang="en-US" b="0" dirty="0"/>
              <a:t> build </a:t>
            </a:r>
            <a:r>
              <a:rPr lang="en-US" b="0" dirty="0" err="1"/>
              <a:t>sp</a:t>
            </a:r>
            <a:r>
              <a:rPr lang="en-US" b="0" dirty="0"/>
              <a:t>, John </a:t>
            </a:r>
            <a:r>
              <a:rPr lang="en-US" b="0" dirty="0" err="1"/>
              <a:t>bán</a:t>
            </a:r>
            <a:r>
              <a:rPr lang="en-US" b="0" dirty="0"/>
              <a:t> </a:t>
            </a:r>
            <a:r>
              <a:rPr lang="en-US" b="0" dirty="0" err="1"/>
              <a:t>sp</a:t>
            </a:r>
            <a:r>
              <a:rPr lang="en-US" b="0" dirty="0"/>
              <a:t> </a:t>
            </a:r>
            <a:r>
              <a:rPr lang="en-US" b="0" dirty="0" err="1"/>
              <a:t>đem</a:t>
            </a:r>
            <a:r>
              <a:rPr lang="en-US" b="0" dirty="0"/>
              <a:t> </a:t>
            </a:r>
            <a:r>
              <a:rPr lang="en-US" b="0" dirty="0" err="1"/>
              <a:t>tiền</a:t>
            </a:r>
            <a:r>
              <a:rPr lang="en-US" b="0" dirty="0"/>
              <a:t> </a:t>
            </a:r>
            <a:r>
              <a:rPr lang="en-US" b="0" dirty="0" err="1"/>
              <a:t>về</a:t>
            </a:r>
            <a:r>
              <a:rPr lang="en-US" b="0" dirty="0"/>
              <a:t>. Business cycle chu </a:t>
            </a:r>
            <a:r>
              <a:rPr lang="en-US" b="0" dirty="0" err="1"/>
              <a:t>kỳ</a:t>
            </a:r>
            <a:r>
              <a:rPr lang="en-US" b="0" dirty="0"/>
              <a:t> </a:t>
            </a:r>
            <a:r>
              <a:rPr lang="en-US" b="0" dirty="0" err="1"/>
              <a:t>kinh</a:t>
            </a:r>
            <a:r>
              <a:rPr lang="en-US" b="0" dirty="0"/>
              <a:t> </a:t>
            </a:r>
            <a:r>
              <a:rPr lang="en-US" b="0" dirty="0" err="1"/>
              <a:t>doanh</a:t>
            </a:r>
            <a:r>
              <a:rPr lang="en-US" b="0" dirty="0"/>
              <a:t> </a:t>
            </a:r>
            <a:r>
              <a:rPr lang="en-US" b="0" dirty="0" err="1"/>
              <a:t>như</a:t>
            </a:r>
            <a:r>
              <a:rPr lang="en-US" b="0" dirty="0"/>
              <a:t> </a:t>
            </a:r>
            <a:r>
              <a:rPr lang="en-US" b="0" dirty="0" err="1"/>
              <a:t>vậy</a:t>
            </a:r>
            <a:br>
              <a:rPr lang="en-US" dirty="0"/>
            </a:br>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87207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t>Material planning (MRP): </a:t>
            </a:r>
            <a:r>
              <a:rPr lang="en-US" dirty="0" err="1"/>
              <a:t>hoạch</a:t>
            </a:r>
            <a:r>
              <a:rPr lang="en-US" dirty="0"/>
              <a:t> </a:t>
            </a:r>
            <a:r>
              <a:rPr lang="en-US" dirty="0" err="1"/>
              <a:t>định</a:t>
            </a:r>
            <a:r>
              <a:rPr lang="en-US" dirty="0"/>
              <a:t> </a:t>
            </a:r>
            <a:r>
              <a:rPr lang="en-US" dirty="0" err="1"/>
              <a:t>nhu</a:t>
            </a:r>
            <a:r>
              <a:rPr lang="en-US" dirty="0"/>
              <a:t> </a:t>
            </a:r>
            <a:r>
              <a:rPr lang="en-US" dirty="0" err="1"/>
              <a:t>cầu</a:t>
            </a:r>
            <a:r>
              <a:rPr lang="en-US" dirty="0"/>
              <a:t> </a:t>
            </a:r>
            <a:r>
              <a:rPr lang="en-US" dirty="0" err="1"/>
              <a:t>nguyên</a:t>
            </a:r>
            <a:r>
              <a:rPr lang="en-US" dirty="0"/>
              <a:t> </a:t>
            </a:r>
            <a:r>
              <a:rPr lang="en-US" dirty="0" err="1"/>
              <a:t>vật</a:t>
            </a:r>
            <a:r>
              <a:rPr lang="en-US" dirty="0"/>
              <a:t> </a:t>
            </a:r>
            <a:r>
              <a:rPr lang="en-US" dirty="0" err="1"/>
              <a:t>liệu</a:t>
            </a:r>
            <a:r>
              <a:rPr lang="en-US" dirty="0"/>
              <a:t> (NVL) </a:t>
            </a:r>
            <a:r>
              <a:rPr lang="en-US" dirty="0" err="1"/>
              <a:t>là</a:t>
            </a:r>
            <a:r>
              <a:rPr lang="en-US" dirty="0"/>
              <a:t> </a:t>
            </a:r>
            <a:r>
              <a:rPr lang="en-US" dirty="0" err="1"/>
              <a:t>một</a:t>
            </a:r>
            <a:r>
              <a:rPr lang="en-US" dirty="0"/>
              <a:t> </a:t>
            </a:r>
            <a:r>
              <a:rPr lang="en-US" dirty="0" err="1"/>
              <a:t>phần</a:t>
            </a:r>
            <a:r>
              <a:rPr lang="en-US" dirty="0"/>
              <a:t> </a:t>
            </a:r>
            <a:r>
              <a:rPr lang="en-US" dirty="0" err="1"/>
              <a:t>trong</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dùng</a:t>
            </a:r>
            <a:r>
              <a:rPr lang="en-US" dirty="0"/>
              <a:t> </a:t>
            </a:r>
            <a:r>
              <a:rPr lang="en-US" dirty="0" err="1"/>
              <a:t>cho</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sx</a:t>
            </a:r>
            <a:r>
              <a:rPr lang="en-US" dirty="0"/>
              <a:t> (</a:t>
            </a:r>
            <a:r>
              <a:rPr lang="en-US" b="1" dirty="0"/>
              <a:t>Production planning</a:t>
            </a:r>
            <a:r>
              <a:rPr lang="en-US" dirty="0"/>
              <a:t>)</a:t>
            </a:r>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3390030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Client: Global Bike Group</a:t>
            </a:r>
          </a:p>
          <a:p>
            <a:r>
              <a:rPr lang="en-US" sz="1400" dirty="0"/>
              <a:t>Company code: GBI (US00)</a:t>
            </a:r>
          </a:p>
          <a:p>
            <a:r>
              <a:rPr lang="en-US" sz="1400" dirty="0"/>
              <a:t>Plant: Miami (MI00)</a:t>
            </a:r>
          </a:p>
          <a:p>
            <a:r>
              <a:rPr lang="en-US" sz="1400" dirty="0"/>
              <a:t>Sales organization: US East (UE), US West (UW)</a:t>
            </a:r>
          </a:p>
          <a:p>
            <a:r>
              <a:rPr lang="en-US" sz="1400" dirty="0"/>
              <a:t>Division - Bicycles (BI), Accessories (AS)</a:t>
            </a:r>
          </a:p>
          <a:p>
            <a:r>
              <a:rPr lang="en-US" sz="1400" dirty="0"/>
              <a:t>Storage Location: Finished goods (FG)</a:t>
            </a:r>
          </a:p>
          <a:p>
            <a:r>
              <a:rPr lang="en-US" sz="1400" dirty="0"/>
              <a:t>Distribution channel: Wholesale (WH) </a:t>
            </a:r>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16</a:t>
            </a:fld>
            <a:endParaRPr lang="de-DE" dirty="0"/>
          </a:p>
        </p:txBody>
      </p:sp>
    </p:spTree>
    <p:extLst>
      <p:ext uri="{BB962C8B-B14F-4D97-AF65-F5344CB8AC3E}">
        <p14:creationId xmlns:p14="http://schemas.microsoft.com/office/powerpoint/2010/main" val="17146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Global Bike Group tập đoàn Global Bike</a:t>
            </a:r>
          </a:p>
          <a:p>
            <a:r>
              <a:rPr lang="vi-VN" dirty="0"/>
              <a:t> Trụ sở chính ở Dallas</a:t>
            </a:r>
          </a:p>
          <a:p>
            <a:r>
              <a:rPr lang="vi-VN" b="1" dirty="0"/>
              <a:t>Global Bike Inc (GBI) </a:t>
            </a:r>
            <a:r>
              <a:rPr lang="vi-VN" dirty="0"/>
              <a:t>cty hợp nhất từ 2 cty</a:t>
            </a:r>
            <a:r>
              <a:rPr lang="en-US" dirty="0"/>
              <a:t> </a:t>
            </a:r>
            <a:r>
              <a:rPr lang="vi-VN" dirty="0"/>
              <a:t>Đức và Mỹ được dk mã số thuế và theo</a:t>
            </a:r>
            <a:r>
              <a:rPr lang="en-US" dirty="0"/>
              <a:t> </a:t>
            </a:r>
            <a:r>
              <a:rPr lang="vi-VN" dirty="0"/>
              <a:t>chuẩn mực kế toán Mỹ (GAAP</a:t>
            </a:r>
            <a:r>
              <a:rPr lang="en-US" dirty="0"/>
              <a:t> accounting standards)</a:t>
            </a:r>
            <a:endParaRPr lang="vi-VN" dirty="0"/>
          </a:p>
          <a:p>
            <a:r>
              <a:rPr lang="vi-VN" dirty="0"/>
              <a:t>Tập đoàn Global Bike có 1 cty con ở Đức là </a:t>
            </a:r>
            <a:r>
              <a:rPr lang="vi-VN" b="1" dirty="0"/>
              <a:t>Global Bike GmbH </a:t>
            </a:r>
            <a:r>
              <a:rPr lang="vi-VN" dirty="0"/>
              <a:t>theo quy định thuế</a:t>
            </a:r>
            <a:r>
              <a:rPr lang="en-US" dirty="0"/>
              <a:t> </a:t>
            </a:r>
            <a:r>
              <a:rPr lang="vi-VN" dirty="0"/>
              <a:t>của Đức và chuẩn mực ktoan quốc tế IFRS</a:t>
            </a:r>
            <a:endParaRPr lang="en-US" dirty="0"/>
          </a:p>
          <a:p>
            <a:r>
              <a:rPr lang="vi-VN" dirty="0"/>
              <a:t>Các hoạt động chính: </a:t>
            </a:r>
            <a:r>
              <a:rPr lang="vi-VN" b="1" dirty="0"/>
              <a:t>MRP</a:t>
            </a:r>
            <a:r>
              <a:rPr lang="vi-VN" dirty="0"/>
              <a:t>, finance, AdminHR, IT được hợp nhất ở trụ sở chính Dallas</a:t>
            </a:r>
            <a:r>
              <a:rPr lang="en-US" dirty="0"/>
              <a:t>. </a:t>
            </a:r>
            <a:r>
              <a:rPr lang="vi-VN" b="1" dirty="0"/>
              <a:t>Dallas sản xuất cho thị trường Mỹ </a:t>
            </a:r>
            <a:r>
              <a:rPr lang="vi-VN" dirty="0"/>
              <a:t>và</a:t>
            </a:r>
            <a:r>
              <a:rPr lang="en-US" dirty="0"/>
              <a:t> </a:t>
            </a:r>
            <a:r>
              <a:rPr lang="en-US" dirty="0" err="1"/>
              <a:t>thị</a:t>
            </a:r>
            <a:r>
              <a:rPr lang="en-US" dirty="0"/>
              <a:t> </a:t>
            </a:r>
            <a:r>
              <a:rPr lang="en-US" dirty="0" err="1"/>
              <a:t>trường</a:t>
            </a:r>
            <a:r>
              <a:rPr lang="en-US" dirty="0"/>
              <a:t> </a:t>
            </a:r>
            <a:r>
              <a:rPr lang="en-US" dirty="0" err="1"/>
              <a:t>xuất</a:t>
            </a:r>
            <a:r>
              <a:rPr lang="en-US" dirty="0"/>
              <a:t> </a:t>
            </a:r>
            <a:r>
              <a:rPr lang="en-US" dirty="0" err="1"/>
              <a:t>khẩu</a:t>
            </a:r>
            <a:r>
              <a:rPr lang="en-US" dirty="0"/>
              <a:t> -</a:t>
            </a:r>
            <a:r>
              <a:rPr lang="vi-VN" dirty="0"/>
              <a:t> phân phối sp </a:t>
            </a:r>
            <a:r>
              <a:rPr lang="vi-VN" b="1" dirty="0"/>
              <a:t>ở trung Mỹ</a:t>
            </a:r>
            <a:r>
              <a:rPr lang="en-US" b="1" dirty="0"/>
              <a:t> </a:t>
            </a:r>
            <a:r>
              <a:rPr lang="vi-VN" b="1" dirty="0"/>
              <a:t>và các nhà bán lẻ online</a:t>
            </a:r>
            <a:r>
              <a:rPr lang="vi-VN" dirty="0"/>
              <a:t>. GBI còn có 2 kho</a:t>
            </a:r>
            <a:r>
              <a:rPr lang="en-US" dirty="0"/>
              <a:t> </a:t>
            </a:r>
            <a:r>
              <a:rPr lang="vi-VN" dirty="0"/>
              <a:t>cho xuất khẩu và giao vận ở Miami, San Die</a:t>
            </a:r>
            <a:r>
              <a:rPr lang="en-US" dirty="0"/>
              <a:t>go. </a:t>
            </a:r>
            <a:r>
              <a:rPr lang="vi-VN" dirty="0"/>
              <a:t>Kho San Diego phụ trách phân phối khu vưc</a:t>
            </a:r>
            <a:r>
              <a:rPr lang="en-US" dirty="0"/>
              <a:t> </a:t>
            </a:r>
            <a:r>
              <a:rPr lang="vi-VN" dirty="0"/>
              <a:t>Bờ Tây Mỹ và thị trường châu Á, Miami phân phối kv Bờ Đông Mỹ và Mỹ Latin</a:t>
            </a:r>
            <a:endParaRPr lang="en-US" dirty="0"/>
          </a:p>
          <a:p>
            <a:r>
              <a:rPr lang="vi-VN" dirty="0"/>
              <a:t>Heidelberg là</a:t>
            </a:r>
            <a:r>
              <a:rPr lang="en-US" dirty="0"/>
              <a:t> </a:t>
            </a:r>
            <a:r>
              <a:rPr lang="en-US" dirty="0" err="1"/>
              <a:t>trụ</a:t>
            </a:r>
            <a:r>
              <a:rPr lang="en-US" dirty="0"/>
              <a:t> </a:t>
            </a:r>
            <a:r>
              <a:rPr lang="en-US" dirty="0" err="1"/>
              <a:t>sở</a:t>
            </a:r>
            <a:r>
              <a:rPr lang="en-US" dirty="0"/>
              <a:t> </a:t>
            </a:r>
            <a:r>
              <a:rPr lang="en-US" dirty="0" err="1"/>
              <a:t>chính</a:t>
            </a:r>
            <a:r>
              <a:rPr lang="en-US" dirty="0"/>
              <a:t> </a:t>
            </a:r>
            <a:r>
              <a:rPr lang="en-US" dirty="0" err="1"/>
              <a:t>của</a:t>
            </a:r>
            <a:r>
              <a:rPr lang="en-US" dirty="0"/>
              <a:t> </a:t>
            </a:r>
            <a:r>
              <a:rPr lang="vi-VN" b="1" dirty="0"/>
              <a:t>Global Bike GmbH </a:t>
            </a:r>
            <a:r>
              <a:rPr lang="en-US" b="1" dirty="0" err="1"/>
              <a:t>Đức</a:t>
            </a:r>
            <a:r>
              <a:rPr lang="vi-VN" dirty="0"/>
              <a:t> </a:t>
            </a:r>
            <a:r>
              <a:rPr lang="en-US" dirty="0"/>
              <a:t>- </a:t>
            </a:r>
            <a:r>
              <a:rPr lang="vi-VN" dirty="0"/>
              <a:t>cơ sở sx chính cho thị trườn</a:t>
            </a:r>
            <a:r>
              <a:rPr lang="en-US" dirty="0"/>
              <a:t>g </a:t>
            </a:r>
            <a:r>
              <a:rPr lang="vi-VN" dirty="0"/>
              <a:t>châu Âu. Kho Heidelberg phụ trách vận chuyển khu vực nam Âu. Kho Hamburg phụ trách vận chuyển đến UK, Ireland,Trung Đông, châu Phi. </a:t>
            </a:r>
            <a:endParaRPr lang="en-US" dirty="0"/>
          </a:p>
          <a:p>
            <a:r>
              <a:rPr lang="vi-VN" dirty="0"/>
              <a:t>Global Bike có 2 cơ sở sx chính ở Dallas</a:t>
            </a:r>
            <a:r>
              <a:rPr lang="en-US" dirty="0"/>
              <a:t> </a:t>
            </a:r>
            <a:r>
              <a:rPr lang="vi-VN" dirty="0"/>
              <a:t>và Heidelberg. Mỗi cơ sở có 3 dây chuyền</a:t>
            </a:r>
            <a:r>
              <a:rPr lang="en-US" dirty="0"/>
              <a:t> </a:t>
            </a:r>
            <a:r>
              <a:rPr lang="vi-VN" dirty="0"/>
              <a:t>sx, mỗi dây chuyền có công suất sx</a:t>
            </a:r>
            <a:r>
              <a:rPr lang="en-US" dirty="0"/>
              <a:t> </a:t>
            </a:r>
            <a:r>
              <a:rPr lang="vi-VN" dirty="0"/>
              <a:t>1000 xe mỗi năm. Tương đương 6000 xetổng công suất sx, và có khả năng tang</a:t>
            </a:r>
            <a:r>
              <a:rPr lang="en-US" dirty="0"/>
              <a:t> </a:t>
            </a:r>
            <a:r>
              <a:rPr lang="vi-VN" dirty="0"/>
              <a:t> 15-20% công suất nếu làm tăng ca vàthuê công nhân bán thời gian</a:t>
            </a:r>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3198033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CEO CFO</a:t>
            </a:r>
          </a:p>
          <a:p>
            <a:r>
              <a:rPr lang="en-US" dirty="0"/>
              <a:t>Treasurer: </a:t>
            </a:r>
            <a:r>
              <a:rPr lang="en-US" dirty="0" err="1"/>
              <a:t>thủ</a:t>
            </a:r>
            <a:r>
              <a:rPr lang="en-US" dirty="0"/>
              <a:t> </a:t>
            </a:r>
            <a:r>
              <a:rPr lang="en-US" dirty="0" err="1"/>
              <a:t>quỹ</a:t>
            </a:r>
            <a:endParaRPr lang="en-US" dirty="0"/>
          </a:p>
          <a:p>
            <a:r>
              <a:rPr lang="en-US" dirty="0"/>
              <a:t>Accounts payable: </a:t>
            </a:r>
            <a:r>
              <a:rPr lang="en-US" dirty="0" err="1"/>
              <a:t>quản</a:t>
            </a:r>
            <a:r>
              <a:rPr lang="en-US" dirty="0"/>
              <a:t> </a:t>
            </a:r>
            <a:r>
              <a:rPr lang="en-US" dirty="0" err="1"/>
              <a:t>lý</a:t>
            </a:r>
            <a:r>
              <a:rPr lang="en-US" dirty="0"/>
              <a:t> </a:t>
            </a:r>
            <a:r>
              <a:rPr lang="en-US" dirty="0" err="1"/>
              <a:t>công</a:t>
            </a:r>
            <a:r>
              <a:rPr lang="en-US" dirty="0"/>
              <a:t> </a:t>
            </a:r>
            <a:r>
              <a:rPr lang="en-US" dirty="0" err="1"/>
              <a:t>nợ</a:t>
            </a:r>
            <a:r>
              <a:rPr lang="en-US" dirty="0"/>
              <a:t> </a:t>
            </a:r>
            <a:r>
              <a:rPr lang="en-US" dirty="0" err="1"/>
              <a:t>nhà</a:t>
            </a:r>
            <a:r>
              <a:rPr lang="en-US" dirty="0"/>
              <a:t> </a:t>
            </a:r>
            <a:r>
              <a:rPr lang="en-US" dirty="0" err="1"/>
              <a:t>cung</a:t>
            </a:r>
            <a:r>
              <a:rPr lang="en-US" dirty="0"/>
              <a:t> </a:t>
            </a:r>
            <a:r>
              <a:rPr lang="en-US" dirty="0" err="1"/>
              <a:t>cấp</a:t>
            </a:r>
            <a:r>
              <a:rPr lang="en-US" dirty="0"/>
              <a:t> (</a:t>
            </a:r>
            <a:r>
              <a:rPr lang="en-US" dirty="0" err="1"/>
              <a:t>phải</a:t>
            </a:r>
            <a:r>
              <a:rPr lang="en-US" dirty="0"/>
              <a:t> </a:t>
            </a:r>
            <a:r>
              <a:rPr lang="en-US" dirty="0" err="1"/>
              <a:t>trả</a:t>
            </a:r>
            <a:r>
              <a:rPr lang="en-US" dirty="0"/>
              <a:t> </a:t>
            </a:r>
            <a:r>
              <a:rPr lang="en-US" dirty="0" err="1"/>
              <a:t>ncc</a:t>
            </a:r>
            <a:r>
              <a:rPr lang="en-US" dirty="0"/>
              <a:t>)</a:t>
            </a:r>
          </a:p>
          <a:p>
            <a:r>
              <a:rPr lang="en-US" dirty="0"/>
              <a:t>Plant manager: </a:t>
            </a:r>
            <a:r>
              <a:rPr lang="en-US" dirty="0" err="1"/>
              <a:t>quản</a:t>
            </a:r>
            <a:r>
              <a:rPr lang="en-US" dirty="0"/>
              <a:t> </a:t>
            </a:r>
            <a:r>
              <a:rPr lang="en-US" dirty="0" err="1"/>
              <a:t>lý</a:t>
            </a:r>
            <a:r>
              <a:rPr lang="en-US" dirty="0"/>
              <a:t> </a:t>
            </a:r>
            <a:r>
              <a:rPr lang="en-US" dirty="0" err="1"/>
              <a:t>xưởng</a:t>
            </a:r>
            <a:endParaRPr lang="en-US" dirty="0"/>
          </a:p>
          <a:p>
            <a:r>
              <a:rPr lang="en-US" dirty="0"/>
              <a:t>Purchasing manager: </a:t>
            </a:r>
            <a:r>
              <a:rPr lang="en-US" dirty="0" err="1"/>
              <a:t>quản</a:t>
            </a:r>
            <a:r>
              <a:rPr lang="en-US" dirty="0"/>
              <a:t> </a:t>
            </a:r>
            <a:r>
              <a:rPr lang="en-US" dirty="0" err="1"/>
              <a:t>lý</a:t>
            </a:r>
            <a:r>
              <a:rPr lang="en-US" dirty="0"/>
              <a:t> </a:t>
            </a:r>
            <a:r>
              <a:rPr lang="en-US" dirty="0" err="1"/>
              <a:t>bộ</a:t>
            </a:r>
            <a:r>
              <a:rPr lang="en-US" dirty="0"/>
              <a:t> </a:t>
            </a:r>
            <a:r>
              <a:rPr lang="en-US" dirty="0" err="1"/>
              <a:t>phận</a:t>
            </a:r>
            <a:r>
              <a:rPr lang="en-US" dirty="0"/>
              <a:t> </a:t>
            </a:r>
            <a:r>
              <a:rPr lang="en-US" dirty="0" err="1"/>
              <a:t>thu</a:t>
            </a:r>
            <a:r>
              <a:rPr lang="en-US" dirty="0"/>
              <a:t> </a:t>
            </a:r>
            <a:r>
              <a:rPr lang="en-US" dirty="0" err="1"/>
              <a:t>mua</a:t>
            </a:r>
            <a:endParaRPr lang="en-US" dirty="0"/>
          </a:p>
          <a:p>
            <a:r>
              <a:rPr lang="en-US" dirty="0"/>
              <a:t>Production supervisor: </a:t>
            </a:r>
            <a:r>
              <a:rPr lang="en-US" dirty="0" err="1"/>
              <a:t>giám</a:t>
            </a:r>
            <a:r>
              <a:rPr lang="en-US" dirty="0"/>
              <a:t> </a:t>
            </a:r>
            <a:r>
              <a:rPr lang="en-US" dirty="0" err="1"/>
              <a:t>sát</a:t>
            </a:r>
            <a:r>
              <a:rPr lang="en-US" dirty="0"/>
              <a:t> </a:t>
            </a:r>
            <a:r>
              <a:rPr lang="en-US" dirty="0" err="1"/>
              <a:t>dây</a:t>
            </a:r>
            <a:r>
              <a:rPr lang="en-US" dirty="0"/>
              <a:t> </a:t>
            </a:r>
            <a:r>
              <a:rPr lang="en-US" dirty="0" err="1"/>
              <a:t>chuyền</a:t>
            </a:r>
            <a:r>
              <a:rPr lang="en-US" dirty="0"/>
              <a:t> (</a:t>
            </a:r>
            <a:r>
              <a:rPr lang="en-US" dirty="0" err="1"/>
              <a:t>sx</a:t>
            </a:r>
            <a:r>
              <a:rPr lang="en-US" dirty="0"/>
              <a:t>)</a:t>
            </a:r>
          </a:p>
          <a:p>
            <a:r>
              <a:rPr lang="en-US" dirty="0"/>
              <a:t>Shop floor worker: </a:t>
            </a:r>
            <a:r>
              <a:rPr lang="en-US" dirty="0" err="1"/>
              <a:t>công</a:t>
            </a:r>
            <a:r>
              <a:rPr lang="en-US" dirty="0"/>
              <a:t> </a:t>
            </a:r>
            <a:r>
              <a:rPr lang="en-US" dirty="0" err="1"/>
              <a:t>nhân</a:t>
            </a:r>
            <a:r>
              <a:rPr lang="en-US" dirty="0"/>
              <a:t> </a:t>
            </a:r>
            <a:r>
              <a:rPr lang="en-US" dirty="0" err="1"/>
              <a:t>xưởng</a:t>
            </a:r>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3026348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3483228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Phân</a:t>
            </a:r>
            <a:r>
              <a:rPr lang="en-US" dirty="0"/>
              <a:t> </a:t>
            </a:r>
            <a:r>
              <a:rPr lang="en-US" dirty="0" err="1"/>
              <a:t>loại</a:t>
            </a:r>
            <a:r>
              <a:rPr lang="en-US" dirty="0"/>
              <a:t> </a:t>
            </a:r>
            <a:r>
              <a:rPr lang="en-US" dirty="0" err="1"/>
              <a:t>sản</a:t>
            </a:r>
            <a:r>
              <a:rPr lang="en-US" dirty="0"/>
              <a:t> </a:t>
            </a:r>
            <a:r>
              <a:rPr lang="en-US" dirty="0" err="1"/>
              <a:t>phẩm</a:t>
            </a:r>
            <a:r>
              <a:rPr lang="en-US" dirty="0"/>
              <a:t> (</a:t>
            </a:r>
            <a:r>
              <a:rPr lang="en-US" dirty="0" err="1"/>
              <a:t>sp</a:t>
            </a:r>
            <a:r>
              <a:rPr lang="en-US" dirty="0"/>
              <a:t>): </a:t>
            </a:r>
          </a:p>
          <a:p>
            <a:r>
              <a:rPr lang="en-US" b="1" dirty="0"/>
              <a:t>Trading goods</a:t>
            </a:r>
            <a:r>
              <a:rPr lang="en-US" dirty="0"/>
              <a:t> – </a:t>
            </a:r>
            <a:r>
              <a:rPr lang="en-US" dirty="0" err="1"/>
              <a:t>nhập</a:t>
            </a:r>
            <a:r>
              <a:rPr lang="en-US" dirty="0"/>
              <a:t> </a:t>
            </a:r>
            <a:r>
              <a:rPr lang="en-US" dirty="0" err="1"/>
              <a:t>về</a:t>
            </a:r>
            <a:r>
              <a:rPr lang="en-US" dirty="0"/>
              <a:t> </a:t>
            </a:r>
            <a:r>
              <a:rPr lang="en-US" dirty="0" err="1"/>
              <a:t>bán</a:t>
            </a:r>
            <a:r>
              <a:rPr lang="en-US" dirty="0"/>
              <a:t> </a:t>
            </a:r>
            <a:r>
              <a:rPr lang="en-US" dirty="0" err="1"/>
              <a:t>lại</a:t>
            </a:r>
            <a:r>
              <a:rPr lang="en-US" dirty="0"/>
              <a:t>/</a:t>
            </a:r>
            <a:r>
              <a:rPr lang="en-US" dirty="0" err="1"/>
              <a:t>mua</a:t>
            </a:r>
            <a:r>
              <a:rPr lang="en-US" dirty="0"/>
              <a:t> </a:t>
            </a:r>
            <a:r>
              <a:rPr lang="en-US" dirty="0" err="1"/>
              <a:t>sp</a:t>
            </a:r>
            <a:r>
              <a:rPr lang="en-US" dirty="0"/>
              <a:t> </a:t>
            </a:r>
            <a:r>
              <a:rPr lang="en-US" dirty="0" err="1"/>
              <a:t>từ</a:t>
            </a:r>
            <a:r>
              <a:rPr lang="en-US" dirty="0"/>
              <a:t> </a:t>
            </a:r>
            <a:r>
              <a:rPr lang="en-US" dirty="0" err="1"/>
              <a:t>cty</a:t>
            </a:r>
            <a:r>
              <a:rPr lang="en-US" dirty="0"/>
              <a:t> </a:t>
            </a:r>
            <a:r>
              <a:rPr lang="en-US" dirty="0" err="1"/>
              <a:t>khác</a:t>
            </a:r>
            <a:r>
              <a:rPr lang="en-US" dirty="0"/>
              <a:t> </a:t>
            </a:r>
            <a:r>
              <a:rPr lang="en-US" dirty="0" err="1"/>
              <a:t>về</a:t>
            </a:r>
            <a:r>
              <a:rPr lang="en-US" dirty="0"/>
              <a:t> </a:t>
            </a:r>
            <a:r>
              <a:rPr lang="en-US" dirty="0" err="1"/>
              <a:t>bán</a:t>
            </a:r>
            <a:r>
              <a:rPr lang="en-US" dirty="0"/>
              <a:t> ko </a:t>
            </a:r>
            <a:r>
              <a:rPr lang="en-US" dirty="0" err="1"/>
              <a:t>phải</a:t>
            </a:r>
            <a:r>
              <a:rPr lang="en-US" dirty="0"/>
              <a:t> </a:t>
            </a:r>
            <a:r>
              <a:rPr lang="en-US" dirty="0" err="1"/>
              <a:t>mình</a:t>
            </a:r>
            <a:r>
              <a:rPr lang="en-US" dirty="0"/>
              <a:t> </a:t>
            </a:r>
            <a:r>
              <a:rPr lang="en-US" dirty="0" err="1"/>
              <a:t>sx</a:t>
            </a:r>
            <a:r>
              <a:rPr lang="en-US" dirty="0"/>
              <a:t>, (accessories product line) </a:t>
            </a:r>
            <a:r>
              <a:rPr lang="en-US" dirty="0" err="1"/>
              <a:t>dòng</a:t>
            </a:r>
            <a:r>
              <a:rPr lang="en-US" dirty="0"/>
              <a:t> </a:t>
            </a:r>
            <a:r>
              <a:rPr lang="en-US" dirty="0" err="1"/>
              <a:t>phụ</a:t>
            </a:r>
            <a:r>
              <a:rPr lang="en-US" dirty="0"/>
              <a:t> </a:t>
            </a:r>
            <a:r>
              <a:rPr lang="en-US" dirty="0" err="1"/>
              <a:t>kiện</a:t>
            </a:r>
            <a:r>
              <a:rPr lang="en-US" dirty="0"/>
              <a:t> </a:t>
            </a:r>
            <a:r>
              <a:rPr lang="en-US" dirty="0" err="1"/>
              <a:t>cho</a:t>
            </a:r>
            <a:r>
              <a:rPr lang="en-US" dirty="0"/>
              <a:t> </a:t>
            </a:r>
            <a:r>
              <a:rPr lang="en-US" dirty="0" err="1"/>
              <a:t>xe</a:t>
            </a:r>
            <a:r>
              <a:rPr lang="en-US" dirty="0"/>
              <a:t> </a:t>
            </a:r>
            <a:r>
              <a:rPr lang="en-US" dirty="0" err="1"/>
              <a:t>đạp</a:t>
            </a:r>
            <a:r>
              <a:rPr lang="en-US" dirty="0"/>
              <a:t>, </a:t>
            </a:r>
            <a:r>
              <a:rPr lang="en-US" dirty="0" err="1"/>
              <a:t>như</a:t>
            </a:r>
            <a:r>
              <a:rPr lang="en-US" dirty="0"/>
              <a:t> </a:t>
            </a:r>
            <a:r>
              <a:rPr lang="en-US" dirty="0" err="1"/>
              <a:t>mũ</a:t>
            </a:r>
            <a:r>
              <a:rPr lang="en-US" dirty="0"/>
              <a:t> </a:t>
            </a:r>
            <a:r>
              <a:rPr lang="en-US" dirty="0" err="1"/>
              <a:t>bh</a:t>
            </a:r>
            <a:r>
              <a:rPr lang="en-US" dirty="0"/>
              <a:t>, </a:t>
            </a:r>
            <a:r>
              <a:rPr lang="en-US" dirty="0" err="1"/>
              <a:t>áo</a:t>
            </a:r>
            <a:r>
              <a:rPr lang="en-US" dirty="0"/>
              <a:t> </a:t>
            </a:r>
            <a:r>
              <a:rPr lang="en-US" dirty="0" err="1"/>
              <a:t>thun</a:t>
            </a:r>
            <a:r>
              <a:rPr lang="en-US" dirty="0"/>
              <a:t>, </a:t>
            </a:r>
            <a:r>
              <a:rPr lang="en-US" dirty="0" err="1"/>
              <a:t>bình</a:t>
            </a:r>
            <a:r>
              <a:rPr lang="en-US" dirty="0"/>
              <a:t> </a:t>
            </a:r>
            <a:r>
              <a:rPr lang="en-US" dirty="0" err="1"/>
              <a:t>nước</a:t>
            </a:r>
            <a:r>
              <a:rPr lang="en-US" dirty="0"/>
              <a:t>, </a:t>
            </a:r>
            <a:r>
              <a:rPr lang="en-US" dirty="0" err="1"/>
              <a:t>khay</a:t>
            </a:r>
            <a:r>
              <a:rPr lang="en-US" dirty="0"/>
              <a:t> </a:t>
            </a:r>
            <a:r>
              <a:rPr lang="en-US" dirty="0" err="1"/>
              <a:t>đựng</a:t>
            </a:r>
            <a:r>
              <a:rPr lang="en-US" dirty="0"/>
              <a:t> </a:t>
            </a:r>
            <a:r>
              <a:rPr lang="en-US" dirty="0" err="1"/>
              <a:t>bình</a:t>
            </a:r>
            <a:r>
              <a:rPr lang="en-US" dirty="0"/>
              <a:t> </a:t>
            </a:r>
            <a:r>
              <a:rPr lang="en-US" dirty="0" err="1"/>
              <a:t>nước</a:t>
            </a:r>
            <a:r>
              <a:rPr lang="en-US" dirty="0"/>
              <a:t>, </a:t>
            </a:r>
            <a:r>
              <a:rPr lang="en-US" dirty="0" err="1"/>
              <a:t>bộ</a:t>
            </a:r>
            <a:r>
              <a:rPr lang="en-US" dirty="0"/>
              <a:t> </a:t>
            </a:r>
            <a:r>
              <a:rPr lang="en-US" dirty="0" err="1"/>
              <a:t>dụng</a:t>
            </a:r>
            <a:r>
              <a:rPr lang="en-US" dirty="0"/>
              <a:t> </a:t>
            </a:r>
            <a:r>
              <a:rPr lang="en-US" dirty="0" err="1"/>
              <a:t>cụ</a:t>
            </a:r>
            <a:r>
              <a:rPr lang="en-US" dirty="0"/>
              <a:t> </a:t>
            </a:r>
            <a:r>
              <a:rPr lang="en-US" dirty="0" err="1"/>
              <a:t>sửa</a:t>
            </a:r>
            <a:r>
              <a:rPr lang="en-US" dirty="0"/>
              <a:t> </a:t>
            </a:r>
            <a:r>
              <a:rPr lang="en-US" dirty="0" err="1"/>
              <a:t>chữa</a:t>
            </a:r>
            <a:r>
              <a:rPr lang="en-US" dirty="0"/>
              <a:t>, </a:t>
            </a:r>
            <a:r>
              <a:rPr lang="en-US" dirty="0" err="1"/>
              <a:t>bộ</a:t>
            </a:r>
            <a:r>
              <a:rPr lang="en-US" dirty="0"/>
              <a:t> </a:t>
            </a:r>
            <a:r>
              <a:rPr lang="en-US" dirty="0" err="1"/>
              <a:t>bảo</a:t>
            </a:r>
            <a:r>
              <a:rPr lang="en-US" dirty="0"/>
              <a:t> </a:t>
            </a:r>
            <a:r>
              <a:rPr lang="en-US" dirty="0" err="1"/>
              <a:t>hộ</a:t>
            </a:r>
            <a:r>
              <a:rPr lang="en-US" dirty="0"/>
              <a:t> </a:t>
            </a:r>
            <a:r>
              <a:rPr lang="en-US" dirty="0" err="1"/>
              <a:t>cùi</a:t>
            </a:r>
            <a:r>
              <a:rPr lang="en-US" dirty="0"/>
              <a:t> </a:t>
            </a:r>
            <a:r>
              <a:rPr lang="en-US" dirty="0" err="1"/>
              <a:t>chỏ</a:t>
            </a:r>
            <a:r>
              <a:rPr lang="en-US" dirty="0"/>
              <a:t>/</a:t>
            </a:r>
            <a:r>
              <a:rPr lang="en-US" dirty="0" err="1"/>
              <a:t>đầu</a:t>
            </a:r>
            <a:r>
              <a:rPr lang="en-US" dirty="0"/>
              <a:t> </a:t>
            </a:r>
            <a:r>
              <a:rPr lang="en-US" dirty="0" err="1"/>
              <a:t>gối</a:t>
            </a:r>
            <a:r>
              <a:rPr lang="en-US" dirty="0"/>
              <a:t>, </a:t>
            </a:r>
            <a:r>
              <a:rPr lang="en-US" dirty="0" err="1"/>
              <a:t>bơm</a:t>
            </a:r>
            <a:r>
              <a:rPr lang="en-US" dirty="0"/>
              <a:t> </a:t>
            </a:r>
            <a:r>
              <a:rPr lang="en-US" dirty="0" err="1"/>
              <a:t>xe</a:t>
            </a:r>
            <a:r>
              <a:rPr lang="en-US" dirty="0"/>
              <a:t>, </a:t>
            </a:r>
            <a:r>
              <a:rPr lang="en-US" dirty="0" err="1"/>
              <a:t>bộ</a:t>
            </a:r>
            <a:r>
              <a:rPr lang="en-US" dirty="0"/>
              <a:t> </a:t>
            </a:r>
            <a:r>
              <a:rPr lang="en-US" dirty="0" err="1"/>
              <a:t>sơ</a:t>
            </a:r>
            <a:r>
              <a:rPr lang="en-US" dirty="0"/>
              <a:t> </a:t>
            </a:r>
            <a:r>
              <a:rPr lang="en-US" dirty="0" err="1"/>
              <a:t>cứu</a:t>
            </a:r>
            <a:endParaRPr lang="en-US" dirty="0"/>
          </a:p>
          <a:p>
            <a:r>
              <a:rPr lang="en-US" b="1" dirty="0"/>
              <a:t>Raw materials </a:t>
            </a:r>
            <a:r>
              <a:rPr lang="en-US" dirty="0"/>
              <a:t>– </a:t>
            </a:r>
            <a:r>
              <a:rPr lang="en-US" dirty="0" err="1"/>
              <a:t>nguyên</a:t>
            </a:r>
            <a:r>
              <a:rPr lang="en-US" dirty="0"/>
              <a:t> </a:t>
            </a:r>
            <a:r>
              <a:rPr lang="en-US" dirty="0" err="1"/>
              <a:t>vật</a:t>
            </a:r>
            <a:r>
              <a:rPr lang="en-US" dirty="0"/>
              <a:t> </a:t>
            </a:r>
            <a:r>
              <a:rPr lang="en-US" dirty="0" err="1"/>
              <a:t>liệu</a:t>
            </a:r>
            <a:r>
              <a:rPr lang="en-US" dirty="0"/>
              <a:t> </a:t>
            </a:r>
            <a:r>
              <a:rPr lang="en-US" dirty="0" err="1"/>
              <a:t>sx</a:t>
            </a:r>
            <a:r>
              <a:rPr lang="en-US" dirty="0"/>
              <a:t> </a:t>
            </a:r>
            <a:r>
              <a:rPr lang="en-US" dirty="0" err="1"/>
              <a:t>xe</a:t>
            </a:r>
            <a:r>
              <a:rPr lang="en-US" dirty="0"/>
              <a:t> </a:t>
            </a:r>
            <a:r>
              <a:rPr lang="en-US" dirty="0" err="1"/>
              <a:t>đạp</a:t>
            </a:r>
            <a:r>
              <a:rPr lang="en-US" dirty="0"/>
              <a:t>: </a:t>
            </a:r>
            <a:r>
              <a:rPr lang="en-US" dirty="0" err="1"/>
              <a:t>bộ</a:t>
            </a:r>
            <a:r>
              <a:rPr lang="en-US" dirty="0"/>
              <a:t> </a:t>
            </a:r>
            <a:r>
              <a:rPr lang="en-US" dirty="0" err="1"/>
              <a:t>thắng</a:t>
            </a:r>
            <a:r>
              <a:rPr lang="en-US" dirty="0"/>
              <a:t>, bánh </a:t>
            </a:r>
            <a:r>
              <a:rPr lang="en-US" dirty="0" err="1"/>
              <a:t>xe</a:t>
            </a:r>
            <a:r>
              <a:rPr lang="en-US" dirty="0"/>
              <a:t>, </a:t>
            </a:r>
            <a:r>
              <a:rPr lang="en-US" dirty="0" err="1"/>
              <a:t>dây</a:t>
            </a:r>
            <a:r>
              <a:rPr lang="en-US" dirty="0"/>
              <a:t> </a:t>
            </a:r>
            <a:r>
              <a:rPr lang="en-US" dirty="0" err="1"/>
              <a:t>xích</a:t>
            </a:r>
            <a:r>
              <a:rPr lang="en-US" dirty="0"/>
              <a:t>, </a:t>
            </a:r>
            <a:r>
              <a:rPr lang="en-US" dirty="0" err="1"/>
              <a:t>quả</a:t>
            </a:r>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20</a:t>
            </a:fld>
            <a:endParaRPr lang="de-DE" dirty="0"/>
          </a:p>
        </p:txBody>
      </p:sp>
    </p:spTree>
    <p:extLst>
      <p:ext uri="{BB962C8B-B14F-4D97-AF65-F5344CB8AC3E}">
        <p14:creationId xmlns:p14="http://schemas.microsoft.com/office/powerpoint/2010/main" val="1651706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Semi-finished goods – </a:t>
            </a:r>
            <a:r>
              <a:rPr lang="en-US" b="1" dirty="0" err="1"/>
              <a:t>bán</a:t>
            </a:r>
            <a:r>
              <a:rPr lang="en-US" b="1" dirty="0"/>
              <a:t> </a:t>
            </a:r>
            <a:r>
              <a:rPr lang="en-US" b="1" dirty="0" err="1"/>
              <a:t>thành</a:t>
            </a:r>
            <a:r>
              <a:rPr lang="en-US" b="1" dirty="0"/>
              <a:t> </a:t>
            </a:r>
            <a:r>
              <a:rPr lang="en-US" b="1" dirty="0" err="1"/>
              <a:t>phẩm</a:t>
            </a:r>
            <a:r>
              <a:rPr lang="en-US" b="1" dirty="0"/>
              <a:t> </a:t>
            </a:r>
            <a:r>
              <a:rPr lang="en-US" b="1" dirty="0" err="1"/>
              <a:t>vd</a:t>
            </a:r>
            <a:r>
              <a:rPr lang="en-US" b="1" dirty="0"/>
              <a:t> </a:t>
            </a:r>
            <a:r>
              <a:rPr lang="en-US" dirty="0" err="1"/>
              <a:t>sp</a:t>
            </a:r>
            <a:r>
              <a:rPr lang="en-US" dirty="0"/>
              <a:t> </a:t>
            </a:r>
            <a:r>
              <a:rPr lang="en-US" dirty="0" err="1"/>
              <a:t>đang</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sx</a:t>
            </a:r>
            <a:r>
              <a:rPr lang="en-US" dirty="0"/>
              <a:t> (work-in-progress) </a:t>
            </a:r>
            <a:r>
              <a:rPr lang="en-US" dirty="0" err="1"/>
              <a:t>chưa</a:t>
            </a:r>
            <a:r>
              <a:rPr lang="en-US" dirty="0"/>
              <a:t> </a:t>
            </a:r>
            <a:r>
              <a:rPr lang="en-US" dirty="0" err="1"/>
              <a:t>hoàn</a:t>
            </a:r>
            <a:r>
              <a:rPr lang="en-US" dirty="0"/>
              <a:t> </a:t>
            </a:r>
            <a:r>
              <a:rPr lang="en-US" dirty="0" err="1"/>
              <a:t>thiện</a:t>
            </a:r>
            <a:r>
              <a:rPr lang="en-US" dirty="0"/>
              <a:t>, </a:t>
            </a:r>
            <a:r>
              <a:rPr lang="en-US" dirty="0" err="1"/>
              <a:t>hoặc</a:t>
            </a:r>
            <a:r>
              <a:rPr lang="en-US" dirty="0"/>
              <a:t> </a:t>
            </a:r>
            <a:r>
              <a:rPr lang="en-US" dirty="0" err="1"/>
              <a:t>chuyển</a:t>
            </a:r>
            <a:r>
              <a:rPr lang="en-US" dirty="0"/>
              <a:t> </a:t>
            </a:r>
            <a:r>
              <a:rPr lang="en-US" dirty="0" err="1"/>
              <a:t>giao</a:t>
            </a:r>
            <a:r>
              <a:rPr lang="en-US" dirty="0"/>
              <a:t> </a:t>
            </a:r>
            <a:r>
              <a:rPr lang="en-US" dirty="0" err="1"/>
              <a:t>dây</a:t>
            </a:r>
            <a:r>
              <a:rPr lang="en-US" dirty="0"/>
              <a:t> </a:t>
            </a:r>
            <a:r>
              <a:rPr lang="en-US" dirty="0" err="1"/>
              <a:t>chuyền</a:t>
            </a:r>
            <a:r>
              <a:rPr lang="en-US" dirty="0"/>
              <a:t>, </a:t>
            </a:r>
            <a:r>
              <a:rPr lang="en-US" dirty="0" err="1"/>
              <a:t>lắp</a:t>
            </a:r>
            <a:r>
              <a:rPr lang="en-US" dirty="0"/>
              <a:t> </a:t>
            </a:r>
            <a:r>
              <a:rPr lang="en-US" dirty="0" err="1"/>
              <a:t>ráp</a:t>
            </a:r>
            <a:r>
              <a:rPr lang="en-US" dirty="0"/>
              <a:t> </a:t>
            </a:r>
            <a:r>
              <a:rPr lang="en-US" dirty="0" err="1"/>
              <a:t>ra</a:t>
            </a:r>
            <a:r>
              <a:rPr lang="en-US" dirty="0"/>
              <a:t> </a:t>
            </a:r>
            <a:r>
              <a:rPr lang="en-US" dirty="0" err="1"/>
              <a:t>thành</a:t>
            </a:r>
            <a:r>
              <a:rPr lang="en-US" dirty="0"/>
              <a:t> </a:t>
            </a:r>
            <a:r>
              <a:rPr lang="en-US" dirty="0" err="1"/>
              <a:t>phẩm</a:t>
            </a:r>
            <a:r>
              <a:rPr lang="en-US" dirty="0"/>
              <a:t>; </a:t>
            </a:r>
            <a:r>
              <a:rPr lang="en-US" dirty="0" err="1"/>
              <a:t>hoặc</a:t>
            </a:r>
            <a:r>
              <a:rPr lang="en-US" dirty="0"/>
              <a:t> </a:t>
            </a:r>
            <a:r>
              <a:rPr lang="en-US" dirty="0" err="1"/>
              <a:t>bán</a:t>
            </a:r>
            <a:r>
              <a:rPr lang="en-US" dirty="0"/>
              <a:t> </a:t>
            </a:r>
            <a:r>
              <a:rPr lang="en-US" dirty="0" err="1"/>
              <a:t>thành</a:t>
            </a:r>
            <a:r>
              <a:rPr lang="en-US" dirty="0"/>
              <a:t> </a:t>
            </a:r>
            <a:r>
              <a:rPr lang="en-US" dirty="0" err="1"/>
              <a:t>phẩm</a:t>
            </a:r>
            <a:r>
              <a:rPr lang="en-US" dirty="0"/>
              <a:t> </a:t>
            </a:r>
            <a:r>
              <a:rPr lang="en-US" dirty="0" err="1"/>
              <a:t>nhập</a:t>
            </a:r>
            <a:r>
              <a:rPr lang="en-US" dirty="0"/>
              <a:t> </a:t>
            </a:r>
            <a:r>
              <a:rPr lang="en-US" dirty="0" err="1"/>
              <a:t>từ</a:t>
            </a:r>
            <a:r>
              <a:rPr lang="en-US" dirty="0"/>
              <a:t> </a:t>
            </a:r>
            <a:r>
              <a:rPr lang="en-US" dirty="0" err="1"/>
              <a:t>nhà</a:t>
            </a:r>
            <a:r>
              <a:rPr lang="en-US" dirty="0"/>
              <a:t> </a:t>
            </a:r>
            <a:r>
              <a:rPr lang="en-US" dirty="0" err="1"/>
              <a:t>cung</a:t>
            </a:r>
            <a:r>
              <a:rPr lang="en-US" dirty="0"/>
              <a:t> </a:t>
            </a:r>
            <a:r>
              <a:rPr lang="en-US" dirty="0" err="1"/>
              <a:t>cấp</a:t>
            </a:r>
            <a:r>
              <a:rPr lang="en-US" dirty="0"/>
              <a:t> (ở </a:t>
            </a:r>
            <a:r>
              <a:rPr lang="en-US" dirty="0" err="1"/>
              <a:t>đây</a:t>
            </a:r>
            <a:r>
              <a:rPr lang="en-US" dirty="0"/>
              <a:t> </a:t>
            </a:r>
            <a:r>
              <a:rPr lang="en-US" dirty="0" err="1"/>
              <a:t>là</a:t>
            </a:r>
            <a:r>
              <a:rPr lang="en-US" dirty="0"/>
              <a:t> 3 </a:t>
            </a:r>
            <a:r>
              <a:rPr lang="en-US" dirty="0" err="1"/>
              <a:t>loại</a:t>
            </a:r>
            <a:r>
              <a:rPr lang="en-US" dirty="0"/>
              <a:t> bánh </a:t>
            </a:r>
            <a:r>
              <a:rPr lang="en-US" dirty="0" err="1"/>
              <a:t>xe</a:t>
            </a:r>
            <a:r>
              <a:rPr lang="en-US" dirty="0"/>
              <a:t>)</a:t>
            </a:r>
          </a:p>
          <a:p>
            <a:r>
              <a:rPr lang="en-US" b="1" dirty="0"/>
              <a:t>Finished goods – </a:t>
            </a:r>
            <a:r>
              <a:rPr lang="en-US" b="1" dirty="0" err="1"/>
              <a:t>thành</a:t>
            </a:r>
            <a:r>
              <a:rPr lang="en-US" b="1" dirty="0"/>
              <a:t> </a:t>
            </a:r>
            <a:r>
              <a:rPr lang="en-US" b="1" dirty="0" err="1"/>
              <a:t>phẩm</a:t>
            </a:r>
            <a:r>
              <a:rPr lang="en-US" b="1" dirty="0"/>
              <a:t> </a:t>
            </a:r>
            <a:r>
              <a:rPr lang="en-US" b="0" dirty="0" err="1"/>
              <a:t>các</a:t>
            </a:r>
            <a:r>
              <a:rPr lang="en-US" b="0" dirty="0"/>
              <a:t> </a:t>
            </a:r>
            <a:r>
              <a:rPr lang="en-US" b="0" dirty="0" err="1"/>
              <a:t>mẫu</a:t>
            </a:r>
            <a:r>
              <a:rPr lang="en-US" b="0" dirty="0"/>
              <a:t> </a:t>
            </a:r>
            <a:r>
              <a:rPr lang="en-US" b="0" dirty="0" err="1"/>
              <a:t>xe</a:t>
            </a:r>
            <a:r>
              <a:rPr lang="en-US" b="0" dirty="0"/>
              <a:t> </a:t>
            </a:r>
            <a:r>
              <a:rPr lang="en-US" b="0" dirty="0" err="1"/>
              <a:t>đã</a:t>
            </a:r>
            <a:r>
              <a:rPr lang="en-US" b="0" dirty="0"/>
              <a:t> </a:t>
            </a:r>
            <a:r>
              <a:rPr lang="en-US" b="0" dirty="0" err="1"/>
              <a:t>hoàn</a:t>
            </a:r>
            <a:r>
              <a:rPr lang="en-US" b="0" dirty="0"/>
              <a:t> </a:t>
            </a:r>
            <a:r>
              <a:rPr lang="en-US" b="0" dirty="0" err="1"/>
              <a:t>thiện</a:t>
            </a:r>
            <a:r>
              <a:rPr lang="en-US" b="0" dirty="0"/>
              <a:t> </a:t>
            </a:r>
            <a:r>
              <a:rPr lang="en-US" b="0" dirty="0" err="1"/>
              <a:t>để</a:t>
            </a:r>
            <a:r>
              <a:rPr lang="en-US" b="0" dirty="0"/>
              <a:t> </a:t>
            </a:r>
            <a:r>
              <a:rPr lang="en-US" b="0" dirty="0" err="1"/>
              <a:t>bán</a:t>
            </a:r>
            <a:r>
              <a:rPr lang="en-US" b="0" dirty="0"/>
              <a:t> </a:t>
            </a:r>
            <a:r>
              <a:rPr lang="en-US" b="0" dirty="0" err="1"/>
              <a:t>ra</a:t>
            </a:r>
            <a:r>
              <a:rPr lang="en-US" b="0" dirty="0"/>
              <a:t> </a:t>
            </a:r>
            <a:r>
              <a:rPr lang="en-US" b="0" dirty="0" err="1"/>
              <a:t>thị</a:t>
            </a:r>
            <a:r>
              <a:rPr lang="en-US" b="0" dirty="0"/>
              <a:t> </a:t>
            </a:r>
            <a:r>
              <a:rPr lang="en-US" b="0" dirty="0" err="1"/>
              <a:t>trường</a:t>
            </a:r>
            <a:r>
              <a:rPr lang="en-US" b="0" dirty="0"/>
              <a:t>: </a:t>
            </a:r>
            <a:r>
              <a:rPr lang="en-US" b="0" dirty="0" err="1"/>
              <a:t>bản</a:t>
            </a:r>
            <a:r>
              <a:rPr lang="en-US" b="0" dirty="0"/>
              <a:t> deluxe </a:t>
            </a:r>
            <a:r>
              <a:rPr lang="en-US" b="0" dirty="0" err="1"/>
              <a:t>và</a:t>
            </a:r>
            <a:r>
              <a:rPr lang="en-US" b="0" dirty="0"/>
              <a:t> pro </a:t>
            </a:r>
            <a:r>
              <a:rPr lang="en-US" b="0" dirty="0" err="1"/>
              <a:t>cho</a:t>
            </a:r>
            <a:r>
              <a:rPr lang="en-US" b="0" dirty="0"/>
              <a:t> </a:t>
            </a:r>
            <a:r>
              <a:rPr lang="en-US" b="0" dirty="0" err="1"/>
              <a:t>dòng</a:t>
            </a:r>
            <a:r>
              <a:rPr lang="en-US" b="0" dirty="0"/>
              <a:t> </a:t>
            </a:r>
            <a:r>
              <a:rPr lang="en-US" b="0" dirty="0" err="1"/>
              <a:t>xe</a:t>
            </a:r>
            <a:r>
              <a:rPr lang="en-US" b="0" dirty="0"/>
              <a:t> </a:t>
            </a:r>
            <a:r>
              <a:rPr lang="en-US" b="0" dirty="0" err="1"/>
              <a:t>nội</a:t>
            </a:r>
            <a:r>
              <a:rPr lang="en-US" b="0" dirty="0"/>
              <a:t> </a:t>
            </a:r>
            <a:r>
              <a:rPr lang="en-US" b="0" dirty="0" err="1"/>
              <a:t>thành</a:t>
            </a:r>
            <a:r>
              <a:rPr lang="en-US" b="0" dirty="0"/>
              <a:t>, </a:t>
            </a:r>
            <a:r>
              <a:rPr lang="en-US" b="0" dirty="0" err="1"/>
              <a:t>bản</a:t>
            </a:r>
            <a:r>
              <a:rPr lang="en-US" b="0" dirty="0"/>
              <a:t> </a:t>
            </a:r>
            <a:r>
              <a:rPr lang="en-US" b="0" dirty="0" err="1"/>
              <a:t>nam-nữ</a:t>
            </a:r>
            <a:r>
              <a:rPr lang="en-US" b="0" dirty="0"/>
              <a:t> </a:t>
            </a:r>
            <a:r>
              <a:rPr lang="en-US" b="0" dirty="0" err="1"/>
              <a:t>cho</a:t>
            </a:r>
            <a:r>
              <a:rPr lang="en-US" b="0" dirty="0"/>
              <a:t> </a:t>
            </a:r>
            <a:r>
              <a:rPr lang="en-US" b="0" dirty="0" err="1"/>
              <a:t>dòng</a:t>
            </a:r>
            <a:r>
              <a:rPr lang="en-US" b="0" dirty="0"/>
              <a:t> </a:t>
            </a:r>
            <a:r>
              <a:rPr lang="en-US" b="0" dirty="0" err="1"/>
              <a:t>xe</a:t>
            </a:r>
            <a:r>
              <a:rPr lang="en-US" b="0" dirty="0"/>
              <a:t> </a:t>
            </a:r>
            <a:r>
              <a:rPr lang="en-US" b="0" dirty="0" err="1"/>
              <a:t>địa</a:t>
            </a:r>
            <a:r>
              <a:rPr lang="en-US" b="0" dirty="0"/>
              <a:t> </a:t>
            </a:r>
            <a:r>
              <a:rPr lang="en-US" b="0" dirty="0" err="1"/>
              <a:t>hình</a:t>
            </a:r>
            <a:endParaRPr lang="en-US" b="0" dirty="0"/>
          </a:p>
          <a:p>
            <a:r>
              <a:rPr lang="vi-VN" b="0" dirty="0"/>
              <a:t>Sản phẩm đặc trưng của Global Bike là khung xe hỗn hợp nổi tiếng thế giới về</a:t>
            </a:r>
            <a:r>
              <a:rPr lang="en-US" b="0" dirty="0"/>
              <a:t> </a:t>
            </a:r>
            <a:r>
              <a:rPr lang="vi-VN" b="0" dirty="0"/>
              <a:t> độ chắc chắn, trọng lượng nhê và dễ bảo</a:t>
            </a:r>
            <a:r>
              <a:rPr lang="en-US" b="0" dirty="0"/>
              <a:t> </a:t>
            </a:r>
            <a:r>
              <a:rPr lang="vi-VN" b="0" dirty="0"/>
              <a:t> quản. Được sử dụng trong các tour xe đạ</a:t>
            </a:r>
            <a:r>
              <a:rPr lang="en-US" b="0" dirty="0"/>
              <a:t>p </a:t>
            </a:r>
            <a:r>
              <a:rPr lang="vi-VN" b="0" dirty="0"/>
              <a:t>nổi tiếng. </a:t>
            </a:r>
            <a:endParaRPr lang="en-US" b="0" dirty="0"/>
          </a:p>
          <a:p>
            <a:r>
              <a:rPr lang="vi-VN" b="1" dirty="0"/>
              <a:t>Global Bike sản xuất 2 mẫu xe đặc trưng cho xe đạp nội thành (road bike) là bản</a:t>
            </a:r>
            <a:r>
              <a:rPr lang="en-US" b="1" dirty="0"/>
              <a:t> </a:t>
            </a:r>
            <a:r>
              <a:rPr lang="vi-VN" b="1" dirty="0"/>
              <a:t> deluxe</a:t>
            </a:r>
            <a:r>
              <a:rPr lang="en-US" b="1" dirty="0"/>
              <a:t> (</a:t>
            </a:r>
            <a:r>
              <a:rPr lang="en-US" b="1" dirty="0" err="1"/>
              <a:t>loại</a:t>
            </a:r>
            <a:r>
              <a:rPr lang="en-US" b="1" dirty="0"/>
              <a:t> bánh aluminum </a:t>
            </a:r>
            <a:r>
              <a:rPr lang="en-US" b="1" dirty="0" err="1"/>
              <a:t>khung</a:t>
            </a:r>
            <a:r>
              <a:rPr lang="en-US" b="1" dirty="0"/>
              <a:t> </a:t>
            </a:r>
            <a:r>
              <a:rPr lang="en-US" b="1" dirty="0" err="1"/>
              <a:t>nhôm</a:t>
            </a:r>
            <a:r>
              <a:rPr lang="en-US" b="1" dirty="0"/>
              <a:t>)</a:t>
            </a:r>
            <a:r>
              <a:rPr lang="vi-VN" b="1" dirty="0"/>
              <a:t> và bản pro</a:t>
            </a:r>
            <a:r>
              <a:rPr lang="en-US" b="1" dirty="0"/>
              <a:t> (carbon </a:t>
            </a:r>
            <a:r>
              <a:rPr lang="en-US" b="1" dirty="0" err="1"/>
              <a:t>hỗn</a:t>
            </a:r>
            <a:r>
              <a:rPr lang="en-US" b="1" dirty="0"/>
              <a:t> </a:t>
            </a:r>
            <a:r>
              <a:rPr lang="en-US" b="1" dirty="0" err="1"/>
              <a:t>hợp</a:t>
            </a:r>
            <a:r>
              <a:rPr lang="en-US" b="1" dirty="0"/>
              <a:t>)</a:t>
            </a:r>
            <a:r>
              <a:rPr lang="vi-VN" b="1" dirty="0"/>
              <a:t>, khác nhau ở chất liệu</a:t>
            </a:r>
            <a:r>
              <a:rPr lang="en-US" b="1" dirty="0"/>
              <a:t> </a:t>
            </a:r>
            <a:r>
              <a:rPr lang="vi-VN" b="1" dirty="0"/>
              <a:t>bánh xe </a:t>
            </a:r>
            <a:endParaRPr lang="en-US" b="1" dirty="0"/>
          </a:p>
          <a:p>
            <a:r>
              <a:rPr lang="vi-VN" b="1" dirty="0"/>
              <a:t>2 mẫu xe đạp địa hình cho nam-nữ, khác</a:t>
            </a:r>
            <a:r>
              <a:rPr lang="en-US" b="1" dirty="0"/>
              <a:t> </a:t>
            </a:r>
            <a:r>
              <a:rPr lang="vi-VN" b="1" dirty="0"/>
              <a:t>nhau ở kích thước và hình dáng khung xe</a:t>
            </a:r>
            <a:r>
              <a:rPr lang="en-US" b="1" dirty="0"/>
              <a:t> </a:t>
            </a:r>
            <a:r>
              <a:rPr lang="vi-VN" b="1" dirty="0"/>
              <a:t>của nữ nhỏ và công thái học</a:t>
            </a:r>
            <a:endParaRPr lang="en-US" b="1"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21</a:t>
            </a:fld>
            <a:endParaRPr lang="de-DE" dirty="0"/>
          </a:p>
        </p:txBody>
      </p:sp>
    </p:spTree>
    <p:extLst>
      <p:ext uri="{BB962C8B-B14F-4D97-AF65-F5344CB8AC3E}">
        <p14:creationId xmlns:p14="http://schemas.microsoft.com/office/powerpoint/2010/main" val="1187704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Trong </a:t>
            </a:r>
            <a:r>
              <a:rPr lang="en-US" dirty="0" err="1"/>
              <a:t>ver</a:t>
            </a:r>
            <a:r>
              <a:rPr lang="en-US" dirty="0"/>
              <a:t> 4.1 BP </a:t>
            </a:r>
            <a:r>
              <a:rPr lang="en-US" dirty="0" err="1"/>
              <a:t>gọi</a:t>
            </a:r>
            <a:r>
              <a:rPr lang="en-US" dirty="0"/>
              <a:t> </a:t>
            </a:r>
            <a:r>
              <a:rPr lang="en-US" dirty="0" err="1"/>
              <a:t>chung</a:t>
            </a:r>
            <a:r>
              <a:rPr lang="en-US" dirty="0"/>
              <a:t> </a:t>
            </a:r>
            <a:r>
              <a:rPr lang="en-US" dirty="0" err="1"/>
              <a:t>cho</a:t>
            </a:r>
            <a:r>
              <a:rPr lang="en-US" dirty="0"/>
              <a:t> </a:t>
            </a:r>
            <a:r>
              <a:rPr lang="en-US" dirty="0" err="1"/>
              <a:t>cả</a:t>
            </a:r>
            <a:r>
              <a:rPr lang="en-US" dirty="0"/>
              <a:t> Vendors (</a:t>
            </a:r>
            <a:r>
              <a:rPr lang="en-US" dirty="0" err="1"/>
              <a:t>nhà</a:t>
            </a:r>
            <a:r>
              <a:rPr lang="en-US" dirty="0"/>
              <a:t> </a:t>
            </a:r>
            <a:r>
              <a:rPr lang="en-US" dirty="0" err="1"/>
              <a:t>cung</a:t>
            </a:r>
            <a:r>
              <a:rPr lang="en-US" dirty="0"/>
              <a:t> </a:t>
            </a:r>
            <a:r>
              <a:rPr lang="en-US" dirty="0" err="1"/>
              <a:t>cấp</a:t>
            </a:r>
            <a:r>
              <a:rPr lang="en-US" dirty="0"/>
              <a:t>) </a:t>
            </a:r>
            <a:r>
              <a:rPr lang="en-US" dirty="0" err="1"/>
              <a:t>và</a:t>
            </a:r>
            <a:r>
              <a:rPr lang="en-US" dirty="0"/>
              <a:t> Customers (</a:t>
            </a:r>
            <a:r>
              <a:rPr lang="en-US" dirty="0" err="1"/>
              <a:t>khách</a:t>
            </a:r>
            <a:r>
              <a:rPr lang="en-US" dirty="0"/>
              <a:t> </a:t>
            </a:r>
            <a:r>
              <a:rPr lang="en-US" dirty="0" err="1"/>
              <a:t>hàng</a:t>
            </a:r>
            <a:r>
              <a:rPr lang="en-US" dirty="0"/>
              <a:t>)</a:t>
            </a:r>
          </a:p>
        </p:txBody>
      </p:sp>
      <p:sp>
        <p:nvSpPr>
          <p:cNvPr id="4" name="Slide Number Placeholder 3"/>
          <p:cNvSpPr>
            <a:spLocks noGrp="1"/>
          </p:cNvSpPr>
          <p:nvPr>
            <p:ph type="sldNum" sz="quarter" idx="5"/>
          </p:nvPr>
        </p:nvSpPr>
        <p:spPr/>
        <p:txBody>
          <a:bodyPr/>
          <a:lstStyle/>
          <a:p>
            <a:fld id="{7D8C2C35-2B8A-446E-BEC0-FD36716C29AC}" type="slidenum">
              <a:rPr lang="de-DE" smtClean="0"/>
              <a:pPr/>
              <a:t>22</a:t>
            </a:fld>
            <a:endParaRPr lang="de-DE" dirty="0"/>
          </a:p>
        </p:txBody>
      </p:sp>
    </p:spTree>
    <p:extLst>
      <p:ext uri="{BB962C8B-B14F-4D97-AF65-F5344CB8AC3E}">
        <p14:creationId xmlns:p14="http://schemas.microsoft.com/office/powerpoint/2010/main" val="827125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Các</a:t>
            </a:r>
            <a:r>
              <a:rPr lang="en-US" dirty="0"/>
              <a:t> </a:t>
            </a:r>
            <a:r>
              <a:rPr lang="en-US" dirty="0" err="1"/>
              <a:t>khách</a:t>
            </a:r>
            <a:r>
              <a:rPr lang="en-US" dirty="0"/>
              <a:t> </a:t>
            </a:r>
            <a:r>
              <a:rPr lang="en-US" dirty="0" err="1"/>
              <a:t>hàng</a:t>
            </a:r>
            <a:r>
              <a:rPr lang="en-US" dirty="0"/>
              <a:t> ở </a:t>
            </a:r>
            <a:r>
              <a:rPr lang="en-US" dirty="0" err="1"/>
              <a:t>Mỹ</a:t>
            </a:r>
            <a:r>
              <a:rPr lang="en-US" dirty="0"/>
              <a:t> </a:t>
            </a:r>
            <a:r>
              <a:rPr lang="en-US" dirty="0" err="1"/>
              <a:t>và</a:t>
            </a:r>
            <a:r>
              <a:rPr lang="en-US" dirty="0"/>
              <a:t> </a:t>
            </a:r>
            <a:r>
              <a:rPr lang="en-US" dirty="0" err="1"/>
              <a:t>Đức</a:t>
            </a:r>
            <a:r>
              <a:rPr lang="en-US" dirty="0"/>
              <a:t>: </a:t>
            </a:r>
            <a:r>
              <a:rPr lang="en-US" dirty="0" err="1"/>
              <a:t>mã</a:t>
            </a:r>
            <a:r>
              <a:rPr lang="en-US" dirty="0"/>
              <a:t> </a:t>
            </a:r>
            <a:r>
              <a:rPr lang="en-US" dirty="0" err="1"/>
              <a:t>kh</a:t>
            </a:r>
            <a:r>
              <a:rPr lang="en-US" dirty="0"/>
              <a:t>, city, </a:t>
            </a:r>
            <a:r>
              <a:rPr lang="en-US" dirty="0" err="1"/>
              <a:t>tên</a:t>
            </a:r>
            <a:r>
              <a:rPr lang="en-US" dirty="0"/>
              <a:t> </a:t>
            </a:r>
            <a:r>
              <a:rPr lang="en-US" dirty="0" err="1"/>
              <a:t>cty</a:t>
            </a:r>
            <a:r>
              <a:rPr lang="en-US" dirty="0"/>
              <a:t> </a:t>
            </a:r>
            <a:r>
              <a:rPr lang="en-US" dirty="0" err="1"/>
              <a:t>kh</a:t>
            </a:r>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23</a:t>
            </a:fld>
            <a:endParaRPr lang="de-DE" dirty="0"/>
          </a:p>
        </p:txBody>
      </p:sp>
    </p:spTree>
    <p:extLst>
      <p:ext uri="{BB962C8B-B14F-4D97-AF65-F5344CB8AC3E}">
        <p14:creationId xmlns:p14="http://schemas.microsoft.com/office/powerpoint/2010/main" val="3117561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Organizational data: </a:t>
            </a:r>
            <a:r>
              <a:rPr lang="en-US" dirty="0" err="1"/>
              <a:t>cây</a:t>
            </a:r>
            <a:r>
              <a:rPr lang="en-US" dirty="0"/>
              <a:t> </a:t>
            </a:r>
            <a:r>
              <a:rPr lang="en-US" dirty="0" err="1"/>
              <a:t>cấu</a:t>
            </a:r>
            <a:r>
              <a:rPr lang="en-US" dirty="0"/>
              <a:t> </a:t>
            </a:r>
            <a:r>
              <a:rPr lang="en-US" dirty="0" err="1"/>
              <a:t>trúc</a:t>
            </a:r>
            <a:r>
              <a:rPr lang="en-US" dirty="0"/>
              <a:t> </a:t>
            </a:r>
            <a:r>
              <a:rPr lang="en-US" dirty="0" err="1"/>
              <a:t>của</a:t>
            </a:r>
            <a:r>
              <a:rPr lang="en-US" dirty="0"/>
              <a:t> DN: bao </a:t>
            </a:r>
            <a:r>
              <a:rPr lang="en-US" dirty="0" err="1"/>
              <a:t>nhiêu</a:t>
            </a:r>
            <a:r>
              <a:rPr lang="en-US" dirty="0"/>
              <a:t> chi </a:t>
            </a:r>
            <a:r>
              <a:rPr lang="en-US" dirty="0" err="1"/>
              <a:t>nhánh</a:t>
            </a:r>
            <a:r>
              <a:rPr lang="en-US" dirty="0"/>
              <a:t>, </a:t>
            </a:r>
            <a:r>
              <a:rPr lang="en-US" dirty="0" err="1"/>
              <a:t>đại</a:t>
            </a:r>
            <a:r>
              <a:rPr lang="en-US" dirty="0"/>
              <a:t> </a:t>
            </a:r>
            <a:r>
              <a:rPr lang="en-US" dirty="0" err="1"/>
              <a:t>lý</a:t>
            </a:r>
            <a:r>
              <a:rPr lang="en-US" dirty="0"/>
              <a:t> </a:t>
            </a:r>
            <a:r>
              <a:rPr lang="en-US" dirty="0" err="1"/>
              <a:t>phân</a:t>
            </a:r>
            <a:r>
              <a:rPr lang="en-US" dirty="0"/>
              <a:t> </a:t>
            </a:r>
            <a:r>
              <a:rPr lang="en-US" dirty="0" err="1"/>
              <a:t>phối</a:t>
            </a:r>
            <a:r>
              <a:rPr lang="en-US" dirty="0"/>
              <a:t>, </a:t>
            </a:r>
            <a:r>
              <a:rPr lang="en-US" dirty="0" err="1"/>
              <a:t>nhà</a:t>
            </a:r>
            <a:r>
              <a:rPr lang="en-US" dirty="0"/>
              <a:t> </a:t>
            </a:r>
            <a:r>
              <a:rPr lang="en-US" dirty="0" err="1"/>
              <a:t>máy</a:t>
            </a:r>
            <a:r>
              <a:rPr lang="en-US" dirty="0"/>
              <a:t>, </a:t>
            </a:r>
            <a:r>
              <a:rPr lang="en-US" dirty="0" err="1"/>
              <a:t>kho</a:t>
            </a:r>
            <a:r>
              <a:rPr lang="en-US" dirty="0"/>
              <a:t> </a:t>
            </a:r>
            <a:r>
              <a:rPr lang="en-US" dirty="0" err="1"/>
              <a:t>hàng</a:t>
            </a:r>
            <a:r>
              <a:rPr lang="en-US" dirty="0"/>
              <a:t>…</a:t>
            </a:r>
          </a:p>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t>Master data: </a:t>
            </a:r>
            <a:r>
              <a:rPr lang="en-US" sz="1800" dirty="0" err="1">
                <a:effectLst/>
                <a:latin typeface="Calibri" panose="020F0502020204030204" pitchFamily="34" charset="0"/>
              </a:rPr>
              <a:t>Dữ</a:t>
            </a:r>
            <a:r>
              <a:rPr lang="en-US" sz="1800" dirty="0">
                <a:effectLst/>
                <a:latin typeface="Calibri" panose="020F0502020204030204" pitchFamily="34" charset="0"/>
              </a:rPr>
              <a:t> </a:t>
            </a:r>
            <a:r>
              <a:rPr lang="en-US" sz="1800" dirty="0" err="1">
                <a:effectLst/>
                <a:latin typeface="Calibri" panose="020F0502020204030204" pitchFamily="34" charset="0"/>
              </a:rPr>
              <a:t>liệu</a:t>
            </a:r>
            <a:r>
              <a:rPr lang="en-US" sz="1800" dirty="0">
                <a:effectLst/>
                <a:latin typeface="Calibri" panose="020F0502020204030204" pitchFamily="34" charset="0"/>
              </a:rPr>
              <a:t> </a:t>
            </a:r>
            <a:r>
              <a:rPr lang="en-US" sz="1800" dirty="0" err="1">
                <a:effectLst/>
                <a:latin typeface="Calibri" panose="020F0502020204030204" pitchFamily="34" charset="0"/>
              </a:rPr>
              <a:t>được</a:t>
            </a:r>
            <a:r>
              <a:rPr lang="en-US" sz="1800" dirty="0">
                <a:effectLst/>
                <a:latin typeface="Calibri" panose="020F0502020204030204" pitchFamily="34" charset="0"/>
              </a:rPr>
              <a:t> </a:t>
            </a:r>
            <a:r>
              <a:rPr lang="en-US" sz="1800" dirty="0" err="1">
                <a:effectLst/>
                <a:latin typeface="Calibri" panose="020F0502020204030204" pitchFamily="34" charset="0"/>
              </a:rPr>
              <a:t>khai</a:t>
            </a:r>
            <a:r>
              <a:rPr lang="en-US" sz="1800" dirty="0">
                <a:effectLst/>
                <a:latin typeface="Calibri" panose="020F0502020204030204" pitchFamily="34" charset="0"/>
              </a:rPr>
              <a:t> </a:t>
            </a:r>
            <a:r>
              <a:rPr lang="en-US" sz="1800" dirty="0" err="1">
                <a:effectLst/>
                <a:latin typeface="Calibri" panose="020F0502020204030204" pitchFamily="34" charset="0"/>
              </a:rPr>
              <a:t>báo</a:t>
            </a:r>
            <a:r>
              <a:rPr lang="en-US" sz="1800" dirty="0">
                <a:effectLst/>
                <a:latin typeface="Calibri" panose="020F0502020204030204" pitchFamily="34" charset="0"/>
              </a:rPr>
              <a:t> 1 </a:t>
            </a:r>
            <a:r>
              <a:rPr lang="en-US" sz="1800" dirty="0" err="1">
                <a:effectLst/>
                <a:latin typeface="Calibri" panose="020F0502020204030204" pitchFamily="34" charset="0"/>
              </a:rPr>
              <a:t>lần</a:t>
            </a:r>
            <a:r>
              <a:rPr lang="en-US" sz="1800" dirty="0">
                <a:effectLst/>
                <a:latin typeface="Calibri" panose="020F0502020204030204" pitchFamily="34" charset="0"/>
              </a:rPr>
              <a:t>, </a:t>
            </a:r>
            <a:r>
              <a:rPr lang="en-US" sz="1800" dirty="0" err="1">
                <a:effectLst/>
                <a:latin typeface="Calibri" panose="020F0502020204030204" pitchFamily="34" charset="0"/>
              </a:rPr>
              <a:t>sử</a:t>
            </a:r>
            <a:r>
              <a:rPr lang="en-US" sz="1800" dirty="0">
                <a:effectLst/>
                <a:latin typeface="Calibri" panose="020F0502020204030204" pitchFamily="34" charset="0"/>
              </a:rPr>
              <a:t> </a:t>
            </a:r>
            <a:r>
              <a:rPr lang="en-US" sz="1800" dirty="0" err="1">
                <a:effectLst/>
                <a:latin typeface="Calibri" panose="020F0502020204030204" pitchFamily="34" charset="0"/>
              </a:rPr>
              <a:t>dụng</a:t>
            </a:r>
            <a:r>
              <a:rPr lang="en-US" sz="1800" dirty="0">
                <a:effectLst/>
                <a:latin typeface="Calibri" panose="020F0502020204030204" pitchFamily="34" charset="0"/>
              </a:rPr>
              <a:t> </a:t>
            </a:r>
            <a:r>
              <a:rPr lang="en-US" sz="1800" dirty="0" err="1">
                <a:effectLst/>
                <a:latin typeface="Calibri" panose="020F0502020204030204" pitchFamily="34" charset="0"/>
              </a:rPr>
              <a:t>lại</a:t>
            </a:r>
            <a:r>
              <a:rPr lang="en-US" sz="1800" dirty="0">
                <a:effectLst/>
                <a:latin typeface="Calibri" panose="020F0502020204030204" pitchFamily="34" charset="0"/>
              </a:rPr>
              <a:t> </a:t>
            </a:r>
            <a:r>
              <a:rPr lang="en-US" sz="1800" dirty="0" err="1">
                <a:effectLst/>
                <a:latin typeface="Calibri" panose="020F0502020204030204" pitchFamily="34" charset="0"/>
              </a:rPr>
              <a:t>nhiều</a:t>
            </a:r>
            <a:r>
              <a:rPr lang="en-US" sz="1800" dirty="0">
                <a:effectLst/>
                <a:latin typeface="Calibri" panose="020F0502020204030204" pitchFamily="34" charset="0"/>
              </a:rPr>
              <a:t> </a:t>
            </a:r>
            <a:r>
              <a:rPr lang="en-US" sz="1800" dirty="0" err="1">
                <a:effectLst/>
                <a:latin typeface="Calibri" panose="020F0502020204030204" pitchFamily="34" charset="0"/>
              </a:rPr>
              <a:t>lần</a:t>
            </a:r>
            <a:r>
              <a:rPr lang="en-US" sz="1800" dirty="0">
                <a:effectLst/>
                <a:latin typeface="Calibri" panose="020F0502020204030204" pitchFamily="34" charset="0"/>
              </a:rPr>
              <a:t> (</a:t>
            </a:r>
            <a:r>
              <a:rPr lang="en-US" sz="1800" dirty="0" err="1">
                <a:effectLst/>
                <a:latin typeface="Calibri" panose="020F0502020204030204" pitchFamily="34" charset="0"/>
              </a:rPr>
              <a:t>mã</a:t>
            </a:r>
            <a:r>
              <a:rPr lang="en-US" sz="1800" dirty="0">
                <a:effectLst/>
                <a:latin typeface="Calibri" panose="020F0502020204030204" pitchFamily="34" charset="0"/>
              </a:rPr>
              <a:t> KH, </a:t>
            </a:r>
            <a:r>
              <a:rPr lang="en-US" sz="1800" dirty="0" err="1">
                <a:effectLst/>
                <a:latin typeface="Calibri" panose="020F0502020204030204" pitchFamily="34" charset="0"/>
              </a:rPr>
              <a:t>mã</a:t>
            </a:r>
            <a:r>
              <a:rPr lang="en-US" sz="1800" dirty="0">
                <a:effectLst/>
                <a:latin typeface="Calibri" panose="020F0502020204030204" pitchFamily="34" charset="0"/>
              </a:rPr>
              <a:t> </a:t>
            </a:r>
            <a:r>
              <a:rPr lang="en-US" sz="1800" dirty="0" err="1">
                <a:effectLst/>
                <a:latin typeface="Calibri" panose="020F0502020204030204" pitchFamily="34" charset="0"/>
              </a:rPr>
              <a:t>sp</a:t>
            </a:r>
            <a:r>
              <a:rPr lang="en-US" sz="1800" dirty="0">
                <a:effectLst/>
                <a:latin typeface="Calibri" panose="020F0502020204030204" pitchFamily="34" charset="0"/>
              </a:rPr>
              <a:t>) =&gt; </a:t>
            </a:r>
            <a:r>
              <a:rPr lang="en-US" sz="1800" dirty="0" err="1">
                <a:effectLst/>
                <a:latin typeface="Calibri" panose="020F0502020204030204" pitchFamily="34" charset="0"/>
              </a:rPr>
              <a:t>ít</a:t>
            </a:r>
            <a:r>
              <a:rPr lang="en-US" sz="1800" dirty="0">
                <a:effectLst/>
                <a:latin typeface="Calibri" panose="020F0502020204030204" pitchFamily="34" charset="0"/>
              </a:rPr>
              <a:t> </a:t>
            </a:r>
            <a:r>
              <a:rPr lang="en-US" sz="1800" dirty="0" err="1">
                <a:effectLst/>
                <a:latin typeface="Calibri" panose="020F0502020204030204" pitchFamily="34" charset="0"/>
              </a:rPr>
              <a:t>thay</a:t>
            </a:r>
            <a:r>
              <a:rPr lang="en-US" sz="1800" dirty="0">
                <a:effectLst/>
                <a:latin typeface="Calibri" panose="020F0502020204030204" pitchFamily="34" charset="0"/>
              </a:rPr>
              <a:t> </a:t>
            </a:r>
            <a:r>
              <a:rPr lang="en-US" sz="1800" dirty="0" err="1">
                <a:effectLst/>
                <a:latin typeface="Calibri" panose="020F0502020204030204" pitchFamily="34" charset="0"/>
              </a:rPr>
              <a:t>đổi</a:t>
            </a:r>
            <a:r>
              <a:rPr lang="en-US" sz="1800" dirty="0">
                <a:effectLst/>
                <a:latin typeface="Calibri" panose="020F0502020204030204" pitchFamily="34" charset="0"/>
              </a:rPr>
              <a:t>/customize </a:t>
            </a:r>
            <a:r>
              <a:rPr lang="en-US" sz="1800" dirty="0" err="1">
                <a:effectLst/>
                <a:latin typeface="Calibri" panose="020F0502020204030204" pitchFamily="34" charset="0"/>
              </a:rPr>
              <a:t>được</a:t>
            </a:r>
            <a:r>
              <a:rPr lang="en-US" sz="1800" dirty="0">
                <a:effectLst/>
                <a:latin typeface="Calibri" panose="020F0502020204030204" pitchFamily="34" charset="0"/>
              </a:rPr>
              <a:t>. </a:t>
            </a:r>
            <a:r>
              <a:rPr lang="en-US" dirty="0" err="1"/>
              <a:t>Dữ</a:t>
            </a:r>
            <a:r>
              <a:rPr lang="en-US" dirty="0"/>
              <a:t> </a:t>
            </a:r>
            <a:r>
              <a:rPr lang="en-US" dirty="0" err="1"/>
              <a:t>liệu</a:t>
            </a:r>
            <a:r>
              <a:rPr lang="en-US" dirty="0"/>
              <a:t> </a:t>
            </a:r>
            <a:r>
              <a:rPr lang="en-US" dirty="0" err="1"/>
              <a:t>được</a:t>
            </a:r>
            <a:r>
              <a:rPr lang="en-US" dirty="0"/>
              <a:t> </a:t>
            </a:r>
            <a:r>
              <a:rPr lang="en-US" dirty="0" err="1"/>
              <a:t>nhóm</a:t>
            </a:r>
            <a:r>
              <a:rPr lang="en-US" dirty="0"/>
              <a:t> </a:t>
            </a:r>
            <a:r>
              <a:rPr lang="en-US" dirty="0" err="1"/>
              <a:t>theo</a:t>
            </a:r>
            <a:r>
              <a:rPr lang="en-US" dirty="0"/>
              <a:t> </a:t>
            </a:r>
            <a:r>
              <a:rPr lang="en-US" dirty="0" err="1"/>
              <a:t>định</a:t>
            </a:r>
            <a:r>
              <a:rPr lang="en-US" dirty="0"/>
              <a:t> </a:t>
            </a:r>
            <a:r>
              <a:rPr lang="en-US" dirty="0" err="1"/>
              <a:t>danh</a:t>
            </a:r>
            <a:r>
              <a:rPr lang="en-US" dirty="0"/>
              <a:t>: </a:t>
            </a:r>
            <a:r>
              <a:rPr lang="en-US" dirty="0" err="1"/>
              <a:t>vd</a:t>
            </a:r>
            <a:r>
              <a:rPr lang="en-US" dirty="0"/>
              <a:t> Material Master data </a:t>
            </a:r>
            <a:r>
              <a:rPr lang="en-US" dirty="0" err="1"/>
              <a:t>định</a:t>
            </a:r>
            <a:r>
              <a:rPr lang="en-US" dirty="0"/>
              <a:t> </a:t>
            </a:r>
            <a:r>
              <a:rPr lang="en-US" dirty="0" err="1"/>
              <a:t>danh</a:t>
            </a:r>
            <a:r>
              <a:rPr lang="en-US" dirty="0"/>
              <a:t> </a:t>
            </a:r>
            <a:r>
              <a:rPr lang="en-US" dirty="0" err="1"/>
              <a:t>mã</a:t>
            </a:r>
            <a:r>
              <a:rPr lang="en-US" dirty="0"/>
              <a:t> </a:t>
            </a:r>
            <a:r>
              <a:rPr lang="en-US" dirty="0" err="1"/>
              <a:t>vật</a:t>
            </a:r>
            <a:r>
              <a:rPr lang="en-US" dirty="0"/>
              <a:t> </a:t>
            </a:r>
            <a:r>
              <a:rPr lang="en-US" dirty="0" err="1"/>
              <a:t>tư</a:t>
            </a:r>
            <a:r>
              <a:rPr lang="en-US" dirty="0"/>
              <a:t>: bao </a:t>
            </a:r>
            <a:r>
              <a:rPr lang="en-US" dirty="0" err="1"/>
              <a:t>gồm</a:t>
            </a:r>
            <a:r>
              <a:rPr lang="en-US" dirty="0"/>
              <a:t> </a:t>
            </a:r>
            <a:r>
              <a:rPr lang="en-US" dirty="0" err="1"/>
              <a:t>tất</a:t>
            </a:r>
            <a:r>
              <a:rPr lang="en-US" dirty="0"/>
              <a:t> </a:t>
            </a:r>
            <a:r>
              <a:rPr lang="en-US" dirty="0" err="1"/>
              <a:t>cả</a:t>
            </a:r>
            <a:r>
              <a:rPr lang="en-US" dirty="0"/>
              <a:t> </a:t>
            </a:r>
            <a:r>
              <a:rPr lang="en-US" dirty="0" err="1"/>
              <a:t>thông</a:t>
            </a:r>
            <a:r>
              <a:rPr lang="en-US" dirty="0"/>
              <a:t> tin </a:t>
            </a:r>
            <a:r>
              <a:rPr lang="en-US" dirty="0" err="1"/>
              <a:t>vật</a:t>
            </a:r>
            <a:r>
              <a:rPr lang="en-US" dirty="0"/>
              <a:t> </a:t>
            </a:r>
            <a:r>
              <a:rPr lang="en-US" dirty="0" err="1"/>
              <a:t>tư</a:t>
            </a:r>
            <a:r>
              <a:rPr lang="en-US" dirty="0"/>
              <a:t> </a:t>
            </a:r>
            <a:r>
              <a:rPr lang="en-US" dirty="0" err="1"/>
              <a:t>như</a:t>
            </a:r>
            <a:r>
              <a:rPr lang="en-US" dirty="0"/>
              <a:t> </a:t>
            </a:r>
            <a:r>
              <a:rPr lang="en-US" dirty="0" err="1"/>
              <a:t>tên</a:t>
            </a:r>
            <a:r>
              <a:rPr lang="en-US" dirty="0"/>
              <a:t> </a:t>
            </a:r>
            <a:r>
              <a:rPr lang="en-US" dirty="0" err="1"/>
              <a:t>gọi</a:t>
            </a:r>
            <a:r>
              <a:rPr lang="en-US" dirty="0"/>
              <a:t>, </a:t>
            </a:r>
            <a:r>
              <a:rPr lang="en-US" dirty="0" err="1"/>
              <a:t>nơi</a:t>
            </a:r>
            <a:r>
              <a:rPr lang="en-US" dirty="0"/>
              <a:t> </a:t>
            </a:r>
            <a:r>
              <a:rPr lang="en-US" dirty="0" err="1"/>
              <a:t>lưu</a:t>
            </a:r>
            <a:r>
              <a:rPr lang="en-US" dirty="0"/>
              <a:t> </a:t>
            </a:r>
            <a:r>
              <a:rPr lang="en-US" dirty="0" err="1"/>
              <a:t>kho</a:t>
            </a:r>
            <a:r>
              <a:rPr lang="en-US" dirty="0"/>
              <a:t>, </a:t>
            </a:r>
            <a:r>
              <a:rPr lang="en-US" dirty="0" err="1"/>
              <a:t>thông</a:t>
            </a:r>
            <a:r>
              <a:rPr lang="en-US" dirty="0"/>
              <a:t> tin </a:t>
            </a:r>
            <a:r>
              <a:rPr lang="en-US" dirty="0" err="1"/>
              <a:t>bán</a:t>
            </a:r>
            <a:r>
              <a:rPr lang="en-US" dirty="0"/>
              <a:t> </a:t>
            </a:r>
            <a:r>
              <a:rPr lang="en-US" dirty="0" err="1"/>
              <a:t>hàng</a:t>
            </a:r>
            <a:r>
              <a:rPr lang="en-US" dirty="0"/>
              <a:t>, </a:t>
            </a:r>
            <a:r>
              <a:rPr lang="en-US" dirty="0" err="1"/>
              <a:t>số</a:t>
            </a:r>
            <a:r>
              <a:rPr lang="en-US" dirty="0"/>
              <a:t> </a:t>
            </a:r>
            <a:r>
              <a:rPr lang="en-US" dirty="0" err="1"/>
              <a:t>lượng</a:t>
            </a:r>
            <a:r>
              <a:rPr lang="en-US" dirty="0"/>
              <a:t> </a:t>
            </a:r>
            <a:r>
              <a:rPr lang="en-US" dirty="0" err="1"/>
              <a:t>lưu</a:t>
            </a:r>
            <a:r>
              <a:rPr lang="en-US" dirty="0"/>
              <a:t> </a:t>
            </a:r>
            <a:r>
              <a:rPr lang="en-US" dirty="0" err="1"/>
              <a:t>kho</a:t>
            </a:r>
            <a:r>
              <a:rPr lang="en-US" dirty="0"/>
              <a:t>, </a:t>
            </a:r>
          </a:p>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t>Transactional data: </a:t>
            </a:r>
            <a:r>
              <a:rPr lang="en-US" sz="1800" dirty="0" err="1">
                <a:effectLst/>
                <a:latin typeface="Calibri" panose="020F0502020204030204" pitchFamily="34" charset="0"/>
              </a:rPr>
              <a:t>thường</a:t>
            </a:r>
            <a:r>
              <a:rPr lang="en-US" sz="1800" dirty="0">
                <a:effectLst/>
                <a:latin typeface="Calibri" panose="020F0502020204030204" pitchFamily="34" charset="0"/>
              </a:rPr>
              <a:t> </a:t>
            </a:r>
            <a:r>
              <a:rPr lang="en-US" sz="1800" dirty="0" err="1">
                <a:effectLst/>
                <a:latin typeface="Calibri" panose="020F0502020204030204" pitchFamily="34" charset="0"/>
              </a:rPr>
              <a:t>phải</a:t>
            </a:r>
            <a:r>
              <a:rPr lang="en-US" sz="1800" dirty="0">
                <a:effectLst/>
                <a:latin typeface="Calibri" panose="020F0502020204030204" pitchFamily="34" charset="0"/>
              </a:rPr>
              <a:t> </a:t>
            </a:r>
            <a:r>
              <a:rPr lang="en-US" sz="1800" dirty="0" err="1">
                <a:effectLst/>
                <a:latin typeface="Calibri" panose="020F0502020204030204" pitchFamily="34" charset="0"/>
              </a:rPr>
              <a:t>điều</a:t>
            </a:r>
            <a:r>
              <a:rPr lang="en-US" sz="1800" dirty="0">
                <a:effectLst/>
                <a:latin typeface="Calibri" panose="020F0502020204030204" pitchFamily="34" charset="0"/>
              </a:rPr>
              <a:t> </a:t>
            </a:r>
            <a:r>
              <a:rPr lang="en-US" sz="1800" dirty="0" err="1">
                <a:effectLst/>
                <a:latin typeface="Calibri" panose="020F0502020204030204" pitchFamily="34" charset="0"/>
              </a:rPr>
              <a:t>chỉnh</a:t>
            </a:r>
            <a:r>
              <a:rPr lang="en-US" sz="1800" dirty="0">
                <a:effectLst/>
                <a:latin typeface="Calibri" panose="020F0502020204030204" pitchFamily="34" charset="0"/>
              </a:rPr>
              <a:t>/</a:t>
            </a:r>
            <a:r>
              <a:rPr lang="en-US" sz="1800" dirty="0" err="1">
                <a:effectLst/>
                <a:latin typeface="Calibri" panose="020F0502020204030204" pitchFamily="34" charset="0"/>
              </a:rPr>
              <a:t>thay</a:t>
            </a:r>
            <a:r>
              <a:rPr lang="en-US" sz="1800" dirty="0">
                <a:effectLst/>
                <a:latin typeface="Calibri" panose="020F0502020204030204" pitchFamily="34" charset="0"/>
              </a:rPr>
              <a:t> </a:t>
            </a:r>
            <a:r>
              <a:rPr lang="en-US" sz="1800" dirty="0" err="1">
                <a:effectLst/>
                <a:latin typeface="Calibri" panose="020F0502020204030204" pitchFamily="34" charset="0"/>
              </a:rPr>
              <a:t>đổi</a:t>
            </a:r>
            <a:r>
              <a:rPr lang="en-US" sz="1800" dirty="0">
                <a:effectLst/>
                <a:latin typeface="Calibri" panose="020F0502020204030204" pitchFamily="34" charset="0"/>
              </a:rPr>
              <a:t>  VD </a:t>
            </a:r>
            <a:r>
              <a:rPr lang="en-US" sz="1800" dirty="0" err="1">
                <a:effectLst/>
                <a:latin typeface="Calibri" panose="020F0502020204030204" pitchFamily="34" charset="0"/>
              </a:rPr>
              <a:t>nghiệp</a:t>
            </a:r>
            <a:r>
              <a:rPr lang="en-US" sz="1800" dirty="0">
                <a:effectLst/>
                <a:latin typeface="Calibri" panose="020F0502020204030204" pitchFamily="34" charset="0"/>
              </a:rPr>
              <a:t> </a:t>
            </a:r>
            <a:r>
              <a:rPr lang="en-US" sz="1800" dirty="0" err="1">
                <a:effectLst/>
                <a:latin typeface="Calibri" panose="020F0502020204030204" pitchFamily="34" charset="0"/>
              </a:rPr>
              <a:t>vụ</a:t>
            </a:r>
            <a:r>
              <a:rPr lang="en-US" sz="1800" dirty="0">
                <a:effectLst/>
                <a:latin typeface="Calibri" panose="020F0502020204030204" pitchFamily="34" charset="0"/>
              </a:rPr>
              <a:t> </a:t>
            </a:r>
            <a:r>
              <a:rPr lang="en-US" sz="1800" dirty="0" err="1">
                <a:effectLst/>
                <a:latin typeface="Calibri" panose="020F0502020204030204" pitchFamily="34" charset="0"/>
              </a:rPr>
              <a:t>hàng</a:t>
            </a:r>
            <a:r>
              <a:rPr lang="en-US" sz="1800" dirty="0">
                <a:effectLst/>
                <a:latin typeface="Calibri" panose="020F0502020204030204" pitchFamily="34" charset="0"/>
              </a:rPr>
              <a:t> </a:t>
            </a:r>
            <a:r>
              <a:rPr lang="en-US" sz="1800" dirty="0" err="1">
                <a:effectLst/>
                <a:latin typeface="Calibri" panose="020F0502020204030204" pitchFamily="34" charset="0"/>
              </a:rPr>
              <a:t>ngày</a:t>
            </a:r>
            <a:r>
              <a:rPr lang="en-US" sz="1800" dirty="0">
                <a:effectLst/>
                <a:latin typeface="Calibri" panose="020F0502020204030204" pitchFamily="34" charset="0"/>
              </a:rPr>
              <a:t> (</a:t>
            </a:r>
            <a:r>
              <a:rPr lang="en-US" sz="1800" dirty="0" err="1">
                <a:effectLst/>
                <a:latin typeface="Calibri" panose="020F0502020204030204" pitchFamily="34" charset="0"/>
              </a:rPr>
              <a:t>tạo</a:t>
            </a:r>
            <a:r>
              <a:rPr lang="en-US" sz="1800" dirty="0">
                <a:effectLst/>
                <a:latin typeface="Calibri" panose="020F0502020204030204" pitchFamily="34" charset="0"/>
              </a:rPr>
              <a:t> PO, </a:t>
            </a:r>
            <a:r>
              <a:rPr lang="en-US" sz="1800" dirty="0" err="1">
                <a:effectLst/>
                <a:latin typeface="Calibri" panose="020F0502020204030204" pitchFamily="34" charset="0"/>
              </a:rPr>
              <a:t>phiếu</a:t>
            </a:r>
            <a:r>
              <a:rPr lang="en-US" sz="1800" dirty="0">
                <a:effectLst/>
                <a:latin typeface="Calibri" panose="020F0502020204030204" pitchFamily="34" charset="0"/>
              </a:rPr>
              <a:t> </a:t>
            </a:r>
            <a:r>
              <a:rPr lang="en-US" sz="1800" dirty="0" err="1">
                <a:effectLst/>
                <a:latin typeface="Calibri" panose="020F0502020204030204" pitchFamily="34" charset="0"/>
              </a:rPr>
              <a:t>thu</a:t>
            </a:r>
            <a:r>
              <a:rPr lang="en-US" sz="1800" dirty="0">
                <a:effectLst/>
                <a:latin typeface="Calibri" panose="020F0502020204030204" pitchFamily="34" charset="0"/>
              </a:rPr>
              <a:t>/chi, </a:t>
            </a:r>
            <a:r>
              <a:rPr lang="en-US" sz="1800" dirty="0" err="1">
                <a:effectLst/>
                <a:latin typeface="Calibri" panose="020F0502020204030204" pitchFamily="34" charset="0"/>
              </a:rPr>
              <a:t>hóa</a:t>
            </a:r>
            <a:r>
              <a:rPr lang="en-US" sz="1800" dirty="0">
                <a:effectLst/>
                <a:latin typeface="Calibri" panose="020F0502020204030204" pitchFamily="34" charset="0"/>
              </a:rPr>
              <a:t> </a:t>
            </a:r>
            <a:r>
              <a:rPr lang="en-US" sz="1800" dirty="0" err="1">
                <a:effectLst/>
                <a:latin typeface="Calibri" panose="020F0502020204030204" pitchFamily="34" charset="0"/>
              </a:rPr>
              <a:t>đơn</a:t>
            </a:r>
            <a:r>
              <a:rPr lang="en-US" sz="1800" dirty="0">
                <a:effectLst/>
                <a:latin typeface="Calibri" panose="020F0502020204030204" pitchFamily="34" charset="0"/>
              </a:rPr>
              <a:t>, </a:t>
            </a:r>
            <a:r>
              <a:rPr lang="en-US" sz="1800" dirty="0" err="1">
                <a:effectLst/>
                <a:latin typeface="Calibri" panose="020F0502020204030204" pitchFamily="34" charset="0"/>
              </a:rPr>
              <a:t>báo</a:t>
            </a:r>
            <a:r>
              <a:rPr lang="en-US" sz="1800" dirty="0">
                <a:effectLst/>
                <a:latin typeface="Calibri" panose="020F0502020204030204" pitchFamily="34" charset="0"/>
              </a:rPr>
              <a:t> </a:t>
            </a:r>
            <a:r>
              <a:rPr lang="en-US" sz="1800" dirty="0" err="1">
                <a:effectLst/>
                <a:latin typeface="Calibri" panose="020F0502020204030204" pitchFamily="34" charset="0"/>
              </a:rPr>
              <a:t>giá</a:t>
            </a:r>
            <a:r>
              <a:rPr lang="en-US" sz="1800" dirty="0">
                <a:effectLst/>
                <a:latin typeface="Calibri" panose="020F0502020204030204" pitchFamily="34" charset="0"/>
              </a:rPr>
              <a:t> - </a:t>
            </a:r>
            <a:r>
              <a:rPr lang="en-US" sz="1800" dirty="0" err="1">
                <a:effectLst/>
                <a:latin typeface="Calibri" panose="020F0502020204030204" pitchFamily="34" charset="0"/>
              </a:rPr>
              <a:t>theo</a:t>
            </a:r>
            <a:r>
              <a:rPr lang="en-US" sz="1800" dirty="0">
                <a:effectLst/>
                <a:latin typeface="Calibri" panose="020F0502020204030204" pitchFamily="34" charset="0"/>
              </a:rPr>
              <a:t> </a:t>
            </a:r>
            <a:r>
              <a:rPr lang="en-US" sz="1800" dirty="0" err="1">
                <a:effectLst/>
                <a:latin typeface="Calibri" panose="020F0502020204030204" pitchFamily="34" charset="0"/>
              </a:rPr>
              <a:t>số</a:t>
            </a:r>
            <a:r>
              <a:rPr lang="en-US" sz="1800" dirty="0">
                <a:effectLst/>
                <a:latin typeface="Calibri" panose="020F0502020204030204" pitchFamily="34" charset="0"/>
              </a:rPr>
              <a:t> </a:t>
            </a:r>
            <a:r>
              <a:rPr lang="en-US" sz="1800" dirty="0" err="1">
                <a:effectLst/>
                <a:latin typeface="Calibri" panose="020F0502020204030204" pitchFamily="34" charset="0"/>
              </a:rPr>
              <a:t>lượng</a:t>
            </a:r>
            <a:r>
              <a:rPr lang="en-US" sz="1800" dirty="0">
                <a:effectLst/>
                <a:latin typeface="Calibri" panose="020F0502020204030204" pitchFamily="34" charset="0"/>
              </a:rPr>
              <a:t> </a:t>
            </a:r>
            <a:r>
              <a:rPr lang="en-US" sz="1800" dirty="0" err="1">
                <a:effectLst/>
                <a:latin typeface="Calibri" panose="020F0502020204030204" pitchFamily="34" charset="0"/>
              </a:rPr>
              <a:t>bất</a:t>
            </a:r>
            <a:r>
              <a:rPr lang="en-US" sz="1800" dirty="0">
                <a:effectLst/>
                <a:latin typeface="Calibri" panose="020F0502020204030204" pitchFamily="34" charset="0"/>
              </a:rPr>
              <a:t> </a:t>
            </a:r>
            <a:r>
              <a:rPr lang="en-US" sz="1800" dirty="0" err="1">
                <a:effectLst/>
                <a:latin typeface="Calibri" panose="020F0502020204030204" pitchFamily="34" charset="0"/>
              </a:rPr>
              <a:t>kỳ</a:t>
            </a:r>
            <a:r>
              <a:rPr lang="en-US" sz="1800" dirty="0">
                <a:effectLst/>
                <a:latin typeface="Calibri" panose="020F0502020204030204" pitchFamily="34" charset="0"/>
              </a:rPr>
              <a:t>). </a:t>
            </a:r>
            <a:r>
              <a:rPr lang="en-US" dirty="0" err="1"/>
              <a:t>sự</a:t>
            </a:r>
            <a:r>
              <a:rPr lang="en-US" dirty="0"/>
              <a:t> </a:t>
            </a:r>
            <a:r>
              <a:rPr lang="en-US" dirty="0" err="1"/>
              <a:t>kiện</a:t>
            </a:r>
            <a:r>
              <a:rPr lang="en-US" dirty="0"/>
              <a:t>, </a:t>
            </a:r>
            <a:r>
              <a:rPr lang="en-US" dirty="0" err="1"/>
              <a:t>tác</a:t>
            </a:r>
            <a:r>
              <a:rPr lang="en-US" dirty="0"/>
              <a:t> </a:t>
            </a:r>
            <a:r>
              <a:rPr lang="en-US" dirty="0" err="1"/>
              <a:t>vụ</a:t>
            </a:r>
            <a:r>
              <a:rPr lang="en-US" dirty="0"/>
              <a:t>, </a:t>
            </a:r>
            <a:r>
              <a:rPr lang="en-US" dirty="0" err="1"/>
              <a:t>nghiệp</a:t>
            </a:r>
            <a:r>
              <a:rPr lang="en-US" dirty="0"/>
              <a:t> </a:t>
            </a:r>
            <a:r>
              <a:rPr lang="en-US" dirty="0" err="1"/>
              <a:t>vụ</a:t>
            </a:r>
            <a:r>
              <a:rPr lang="en-US" dirty="0"/>
              <a:t> </a:t>
            </a:r>
            <a:r>
              <a:rPr lang="en-US" dirty="0" err="1"/>
              <a:t>hàng</a:t>
            </a:r>
            <a:r>
              <a:rPr lang="en-US" dirty="0"/>
              <a:t> </a:t>
            </a:r>
            <a:r>
              <a:rPr lang="en-US" dirty="0" err="1"/>
              <a:t>ngày</a:t>
            </a:r>
            <a:r>
              <a:rPr lang="en-US" dirty="0"/>
              <a:t> </a:t>
            </a:r>
            <a:r>
              <a:rPr lang="en-US" dirty="0" err="1"/>
              <a:t>phát</a:t>
            </a:r>
            <a:r>
              <a:rPr lang="en-US" dirty="0"/>
              <a:t> </a:t>
            </a:r>
            <a:r>
              <a:rPr lang="en-US" dirty="0" err="1"/>
              <a:t>sinh</a:t>
            </a:r>
            <a:r>
              <a:rPr lang="en-US" dirty="0"/>
              <a:t> – </a:t>
            </a:r>
            <a:r>
              <a:rPr lang="en-US" dirty="0" err="1"/>
              <a:t>sẽ</a:t>
            </a:r>
            <a:r>
              <a:rPr lang="en-US" dirty="0"/>
              <a:t> </a:t>
            </a:r>
            <a:r>
              <a:rPr lang="en-US" dirty="0" err="1"/>
              <a:t>tích</a:t>
            </a:r>
            <a:r>
              <a:rPr lang="en-US" dirty="0"/>
              <a:t> </a:t>
            </a:r>
            <a:r>
              <a:rPr lang="en-US" dirty="0" err="1"/>
              <a:t>hợp</a:t>
            </a:r>
            <a:r>
              <a:rPr lang="en-US" dirty="0"/>
              <a:t> </a:t>
            </a:r>
            <a:r>
              <a:rPr lang="en-US" dirty="0" err="1"/>
              <a:t>dữ</a:t>
            </a:r>
            <a:r>
              <a:rPr lang="en-US" dirty="0"/>
              <a:t> </a:t>
            </a:r>
            <a:r>
              <a:rPr lang="en-US" dirty="0" err="1"/>
              <a:t>liệu</a:t>
            </a:r>
            <a:r>
              <a:rPr lang="en-US" dirty="0"/>
              <a:t> </a:t>
            </a:r>
            <a:r>
              <a:rPr lang="en-US" dirty="0" err="1"/>
              <a:t>trích</a:t>
            </a:r>
            <a:r>
              <a:rPr lang="en-US" dirty="0"/>
              <a:t> </a:t>
            </a:r>
            <a:r>
              <a:rPr lang="en-US" dirty="0" err="1"/>
              <a:t>từ</a:t>
            </a:r>
            <a:r>
              <a:rPr lang="en-US" dirty="0"/>
              <a:t> Organizational data </a:t>
            </a:r>
            <a:r>
              <a:rPr lang="en-US" dirty="0" err="1"/>
              <a:t>và</a:t>
            </a:r>
            <a:r>
              <a:rPr lang="en-US" dirty="0"/>
              <a:t> Master data – </a:t>
            </a:r>
            <a:r>
              <a:rPr lang="en-US" dirty="0" err="1"/>
              <a:t>phát</a:t>
            </a:r>
            <a:r>
              <a:rPr lang="en-US" dirty="0"/>
              <a:t> </a:t>
            </a:r>
            <a:r>
              <a:rPr lang="en-US" dirty="0" err="1"/>
              <a:t>sinh</a:t>
            </a:r>
            <a:r>
              <a:rPr lang="en-US" dirty="0"/>
              <a:t> ở chi </a:t>
            </a:r>
            <a:r>
              <a:rPr lang="en-US" dirty="0" err="1"/>
              <a:t>nhánh</a:t>
            </a:r>
            <a:r>
              <a:rPr lang="en-US" dirty="0"/>
              <a:t> </a:t>
            </a:r>
            <a:r>
              <a:rPr lang="en-US" dirty="0" err="1"/>
              <a:t>nào</a:t>
            </a:r>
            <a:r>
              <a:rPr lang="en-US" dirty="0"/>
              <a:t>, </a:t>
            </a:r>
            <a:r>
              <a:rPr lang="en-US" dirty="0" err="1"/>
              <a:t>phân</a:t>
            </a:r>
            <a:r>
              <a:rPr lang="en-US" dirty="0"/>
              <a:t> </a:t>
            </a:r>
            <a:r>
              <a:rPr lang="en-US" dirty="0" err="1"/>
              <a:t>bổ</a:t>
            </a:r>
            <a:r>
              <a:rPr lang="en-US" dirty="0"/>
              <a:t> </a:t>
            </a:r>
            <a:r>
              <a:rPr lang="en-US" dirty="0" err="1"/>
              <a:t>về</a:t>
            </a:r>
            <a:r>
              <a:rPr lang="en-US" dirty="0"/>
              <a:t> </a:t>
            </a:r>
            <a:r>
              <a:rPr lang="en-US" dirty="0" err="1"/>
              <a:t>bộ</a:t>
            </a:r>
            <a:r>
              <a:rPr lang="en-US" dirty="0"/>
              <a:t> </a:t>
            </a:r>
            <a:r>
              <a:rPr lang="en-US" dirty="0" err="1"/>
              <a:t>phận</a:t>
            </a:r>
            <a:r>
              <a:rPr lang="en-US" dirty="0"/>
              <a:t> </a:t>
            </a:r>
            <a:r>
              <a:rPr lang="en-US" dirty="0" err="1"/>
              <a:t>nào</a:t>
            </a:r>
            <a:r>
              <a:rPr lang="en-US" dirty="0"/>
              <a:t>, </a:t>
            </a:r>
            <a:r>
              <a:rPr lang="en-US" dirty="0" err="1"/>
              <a:t>nhà</a:t>
            </a:r>
            <a:r>
              <a:rPr lang="en-US" dirty="0"/>
              <a:t> </a:t>
            </a:r>
            <a:r>
              <a:rPr lang="en-US" dirty="0" err="1"/>
              <a:t>máy</a:t>
            </a:r>
            <a:r>
              <a:rPr lang="en-US" dirty="0"/>
              <a:t> </a:t>
            </a:r>
            <a:r>
              <a:rPr lang="en-US" dirty="0" err="1"/>
              <a:t>nào</a:t>
            </a:r>
            <a:r>
              <a:rPr lang="en-US" dirty="0"/>
              <a:t>, link Material master data </a:t>
            </a:r>
            <a:r>
              <a:rPr lang="en-US" dirty="0" err="1"/>
              <a:t>loại</a:t>
            </a:r>
            <a:r>
              <a:rPr lang="en-US" dirty="0"/>
              <a:t> </a:t>
            </a:r>
            <a:r>
              <a:rPr lang="en-US" dirty="0" err="1"/>
              <a:t>vật</a:t>
            </a:r>
            <a:r>
              <a:rPr lang="en-US" dirty="0"/>
              <a:t> </a:t>
            </a:r>
            <a:r>
              <a:rPr lang="en-US" dirty="0" err="1"/>
              <a:t>tư</a:t>
            </a:r>
            <a:r>
              <a:rPr lang="en-US" dirty="0"/>
              <a:t> </a:t>
            </a:r>
            <a:r>
              <a:rPr lang="en-US" dirty="0" err="1"/>
              <a:t>nào</a:t>
            </a:r>
            <a:r>
              <a:rPr lang="en-US" dirty="0"/>
              <a:t> =&gt; </a:t>
            </a:r>
            <a:r>
              <a:rPr lang="en-US" dirty="0" err="1"/>
              <a:t>thực</a:t>
            </a:r>
            <a:r>
              <a:rPr lang="en-US" dirty="0"/>
              <a:t> </a:t>
            </a:r>
            <a:r>
              <a:rPr lang="en-US" dirty="0" err="1"/>
              <a:t>hiện</a:t>
            </a:r>
            <a:r>
              <a:rPr lang="en-US" dirty="0"/>
              <a:t> </a:t>
            </a:r>
            <a:r>
              <a:rPr lang="en-US" dirty="0" err="1"/>
              <a:t>giao</a:t>
            </a:r>
            <a:r>
              <a:rPr lang="en-US" dirty="0"/>
              <a:t> </a:t>
            </a:r>
            <a:r>
              <a:rPr lang="en-US" dirty="0" err="1"/>
              <a:t>dịch</a:t>
            </a:r>
            <a:r>
              <a:rPr lang="en-US" dirty="0"/>
              <a:t>: </a:t>
            </a:r>
            <a:r>
              <a:rPr lang="en-US" dirty="0" err="1"/>
              <a:t>bán</a:t>
            </a:r>
            <a:r>
              <a:rPr lang="en-US" dirty="0"/>
              <a:t> </a:t>
            </a:r>
            <a:r>
              <a:rPr lang="en-US" dirty="0" err="1"/>
              <a:t>vật</a:t>
            </a:r>
            <a:r>
              <a:rPr lang="en-US" dirty="0"/>
              <a:t> </a:t>
            </a:r>
            <a:r>
              <a:rPr lang="en-US" dirty="0" err="1"/>
              <a:t>tư</a:t>
            </a:r>
            <a:r>
              <a:rPr lang="en-US" dirty="0"/>
              <a:t> </a:t>
            </a:r>
            <a:r>
              <a:rPr lang="en-US" dirty="0" err="1"/>
              <a:t>cho</a:t>
            </a:r>
            <a:r>
              <a:rPr lang="en-US" dirty="0"/>
              <a:t> </a:t>
            </a:r>
            <a:r>
              <a:rPr lang="en-US" dirty="0" err="1"/>
              <a:t>mã</a:t>
            </a:r>
            <a:r>
              <a:rPr lang="en-US" dirty="0"/>
              <a:t> </a:t>
            </a:r>
            <a:r>
              <a:rPr lang="en-US" dirty="0" err="1"/>
              <a:t>khách</a:t>
            </a:r>
            <a:r>
              <a:rPr lang="en-US" dirty="0"/>
              <a:t> </a:t>
            </a:r>
            <a:r>
              <a:rPr lang="en-US" dirty="0" err="1"/>
              <a:t>hàng</a:t>
            </a:r>
            <a:r>
              <a:rPr lang="en-US" dirty="0"/>
              <a:t> </a:t>
            </a:r>
            <a:r>
              <a:rPr lang="en-US" dirty="0" err="1"/>
              <a:t>nào</a:t>
            </a:r>
            <a:r>
              <a:rPr lang="en-US" dirty="0"/>
              <a:t>, </a:t>
            </a:r>
            <a:r>
              <a:rPr lang="en-US" dirty="0" err="1"/>
              <a:t>giao</a:t>
            </a:r>
            <a:r>
              <a:rPr lang="en-US" dirty="0"/>
              <a:t> </a:t>
            </a:r>
            <a:r>
              <a:rPr lang="en-US" dirty="0" err="1"/>
              <a:t>đến</a:t>
            </a:r>
            <a:r>
              <a:rPr lang="en-US" dirty="0"/>
              <a:t> </a:t>
            </a:r>
            <a:r>
              <a:rPr lang="en-US" dirty="0" err="1"/>
              <a:t>đâu</a:t>
            </a:r>
            <a:r>
              <a:rPr lang="en-US" dirty="0"/>
              <a:t>, </a:t>
            </a:r>
            <a:r>
              <a:rPr lang="en-US" dirty="0" err="1"/>
              <a:t>giá</a:t>
            </a:r>
            <a:r>
              <a:rPr lang="en-US" dirty="0"/>
              <a:t> bao </a:t>
            </a:r>
            <a:r>
              <a:rPr lang="en-US" dirty="0" err="1"/>
              <a:t>nhiêu</a:t>
            </a:r>
            <a:r>
              <a:rPr lang="en-US" dirty="0"/>
              <a:t>…</a:t>
            </a:r>
          </a:p>
          <a:p>
            <a:pPr marL="0" marR="0" lvl="0" indent="0" algn="l" defTabSz="1088776" rtl="0" eaLnBrk="1" fontAlgn="auto" latinLnBrk="0" hangingPunct="1">
              <a:lnSpc>
                <a:spcPct val="100000"/>
              </a:lnSpc>
              <a:spcBef>
                <a:spcPts val="0"/>
              </a:spcBef>
              <a:spcAft>
                <a:spcPts val="0"/>
              </a:spcAft>
              <a:buClrTx/>
              <a:buSzTx/>
              <a:buFontTx/>
              <a:buNone/>
              <a:tabLst/>
              <a:defRPr/>
            </a:pPr>
            <a:r>
              <a:rPr lang="en-US" dirty="0" err="1"/>
              <a:t>Trên</a:t>
            </a:r>
            <a:r>
              <a:rPr lang="en-US" dirty="0"/>
              <a:t> </a:t>
            </a:r>
            <a:r>
              <a:rPr lang="en-US" dirty="0" err="1"/>
              <a:t>hình</a:t>
            </a:r>
            <a:r>
              <a:rPr lang="en-US" dirty="0"/>
              <a:t>: </a:t>
            </a:r>
            <a:r>
              <a:rPr lang="en-US" b="1" dirty="0"/>
              <a:t>Inquiry (Quotations) </a:t>
            </a:r>
            <a:r>
              <a:rPr lang="en-US" b="1" dirty="0" err="1"/>
              <a:t>tạo</a:t>
            </a:r>
            <a:r>
              <a:rPr lang="en-US" b="1" dirty="0"/>
              <a:t> </a:t>
            </a:r>
            <a:r>
              <a:rPr lang="en-US" b="1" dirty="0" err="1"/>
              <a:t>báo</a:t>
            </a:r>
            <a:r>
              <a:rPr lang="en-US" b="1" dirty="0"/>
              <a:t> </a:t>
            </a:r>
            <a:r>
              <a:rPr lang="en-US" b="1" dirty="0" err="1"/>
              <a:t>giá</a:t>
            </a:r>
            <a:r>
              <a:rPr lang="en-US" b="1" dirty="0"/>
              <a:t> </a:t>
            </a:r>
            <a:r>
              <a:rPr lang="en-US" b="1" dirty="0" err="1"/>
              <a:t>gửi</a:t>
            </a:r>
            <a:r>
              <a:rPr lang="en-US" b="1" dirty="0"/>
              <a:t> </a:t>
            </a:r>
            <a:r>
              <a:rPr lang="en-US" b="1" dirty="0" err="1"/>
              <a:t>kh</a:t>
            </a:r>
            <a:endParaRPr lang="en-US" b="1" dirty="0"/>
          </a:p>
          <a:p>
            <a:pPr marL="0" marR="0" lvl="0" indent="0" algn="l" defTabSz="1088776"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1822742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Các</a:t>
            </a:r>
            <a:r>
              <a:rPr lang="en-US" dirty="0"/>
              <a:t> </a:t>
            </a:r>
            <a:r>
              <a:rPr lang="en-US" dirty="0" err="1"/>
              <a:t>nhà</a:t>
            </a:r>
            <a:r>
              <a:rPr lang="en-US" dirty="0"/>
              <a:t> </a:t>
            </a:r>
            <a:r>
              <a:rPr lang="en-US" dirty="0" err="1"/>
              <a:t>cung</a:t>
            </a:r>
            <a:r>
              <a:rPr lang="en-US" dirty="0"/>
              <a:t> </a:t>
            </a:r>
            <a:r>
              <a:rPr lang="en-US" dirty="0" err="1"/>
              <a:t>cấp</a:t>
            </a:r>
            <a:r>
              <a:rPr lang="en-US" dirty="0"/>
              <a:t> ở </a:t>
            </a:r>
            <a:r>
              <a:rPr lang="en-US" dirty="0" err="1"/>
              <a:t>Mỹ</a:t>
            </a:r>
            <a:r>
              <a:rPr lang="en-US" dirty="0"/>
              <a:t> </a:t>
            </a:r>
            <a:r>
              <a:rPr lang="en-US" dirty="0" err="1"/>
              <a:t>và</a:t>
            </a:r>
            <a:r>
              <a:rPr lang="en-US" dirty="0"/>
              <a:t> </a:t>
            </a:r>
            <a:r>
              <a:rPr lang="en-US" dirty="0" err="1"/>
              <a:t>Đức</a:t>
            </a:r>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24</a:t>
            </a:fld>
            <a:endParaRPr lang="de-DE" dirty="0"/>
          </a:p>
        </p:txBody>
      </p:sp>
    </p:spTree>
    <p:extLst>
      <p:ext uri="{BB962C8B-B14F-4D97-AF65-F5344CB8AC3E}">
        <p14:creationId xmlns:p14="http://schemas.microsoft.com/office/powerpoint/2010/main" val="1306492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Hỗ</a:t>
            </a:r>
            <a:r>
              <a:rPr lang="en-US" dirty="0"/>
              <a:t> </a:t>
            </a:r>
            <a:r>
              <a:rPr lang="en-US" dirty="0" err="1"/>
              <a:t>trợ</a:t>
            </a:r>
            <a:r>
              <a:rPr lang="en-US" dirty="0"/>
              <a:t> </a:t>
            </a:r>
            <a:r>
              <a:rPr lang="en-US" dirty="0" err="1"/>
              <a:t>tối</a:t>
            </a:r>
            <a:r>
              <a:rPr lang="en-US" dirty="0"/>
              <a:t> </a:t>
            </a:r>
            <a:r>
              <a:rPr lang="en-US" dirty="0" err="1"/>
              <a:t>đa</a:t>
            </a:r>
            <a:r>
              <a:rPr lang="en-US" dirty="0"/>
              <a:t> </a:t>
            </a:r>
            <a:r>
              <a:rPr lang="en-US" dirty="0" err="1"/>
              <a:t>hóa</a:t>
            </a:r>
            <a:r>
              <a:rPr lang="en-US" dirty="0"/>
              <a:t> </a:t>
            </a:r>
            <a:r>
              <a:rPr lang="en-US" dirty="0" err="1"/>
              <a:t>các</a:t>
            </a:r>
            <a:r>
              <a:rPr lang="en-US" dirty="0"/>
              <a:t> </a:t>
            </a:r>
            <a:r>
              <a:rPr lang="en-US" dirty="0" err="1"/>
              <a:t>hoạt</a:t>
            </a:r>
            <a:r>
              <a:rPr lang="en-US" dirty="0"/>
              <a:t> </a:t>
            </a:r>
            <a:r>
              <a:rPr lang="en-US" dirty="0" err="1"/>
              <a:t>động</a:t>
            </a:r>
            <a:r>
              <a:rPr lang="en-US" dirty="0"/>
              <a:t>, </a:t>
            </a:r>
            <a:r>
              <a:rPr lang="en-US" dirty="0" err="1"/>
              <a:t>quy</a:t>
            </a:r>
            <a:r>
              <a:rPr lang="en-US" dirty="0"/>
              <a:t> </a:t>
            </a:r>
            <a:r>
              <a:rPr lang="en-US" dirty="0" err="1"/>
              <a:t>trình</a:t>
            </a:r>
            <a:r>
              <a:rPr lang="en-US" dirty="0"/>
              <a:t> </a:t>
            </a:r>
            <a:r>
              <a:rPr lang="en-US" dirty="0" err="1"/>
              <a:t>trong</a:t>
            </a:r>
            <a:r>
              <a:rPr lang="en-US" dirty="0"/>
              <a:t> DN</a:t>
            </a:r>
          </a:p>
          <a:p>
            <a:r>
              <a:rPr lang="en-US" dirty="0" err="1"/>
              <a:t>Giúp</a:t>
            </a:r>
            <a:r>
              <a:rPr lang="en-US" dirty="0"/>
              <a:t> </a:t>
            </a:r>
            <a:r>
              <a:rPr lang="en-US" dirty="0" err="1"/>
              <a:t>các</a:t>
            </a:r>
            <a:r>
              <a:rPr lang="en-US" dirty="0"/>
              <a:t> </a:t>
            </a:r>
            <a:r>
              <a:rPr lang="en-US" dirty="0" err="1"/>
              <a:t>nghiệp</a:t>
            </a:r>
            <a:r>
              <a:rPr lang="en-US" dirty="0"/>
              <a:t> </a:t>
            </a:r>
            <a:r>
              <a:rPr lang="en-US" dirty="0" err="1"/>
              <a:t>vụ</a:t>
            </a:r>
            <a:r>
              <a:rPr lang="en-US" dirty="0"/>
              <a:t> </a:t>
            </a:r>
            <a:r>
              <a:rPr lang="en-US" dirty="0" err="1"/>
              <a:t>hàng</a:t>
            </a:r>
            <a:r>
              <a:rPr lang="en-US" dirty="0"/>
              <a:t> </a:t>
            </a:r>
            <a:r>
              <a:rPr lang="en-US" dirty="0" err="1"/>
              <a:t>ngày</a:t>
            </a:r>
            <a:r>
              <a:rPr lang="en-US" dirty="0"/>
              <a:t> </a:t>
            </a:r>
            <a:r>
              <a:rPr lang="en-US" dirty="0" err="1"/>
              <a:t>vận</a:t>
            </a:r>
            <a:r>
              <a:rPr lang="en-US" dirty="0"/>
              <a:t> </a:t>
            </a:r>
            <a:r>
              <a:rPr lang="en-US" dirty="0" err="1"/>
              <a:t>hành</a:t>
            </a:r>
            <a:r>
              <a:rPr lang="en-US" dirty="0"/>
              <a:t> </a:t>
            </a:r>
            <a:r>
              <a:rPr lang="en-US" dirty="0" err="1"/>
              <a:t>trơn</a:t>
            </a:r>
            <a:r>
              <a:rPr lang="en-US" dirty="0"/>
              <a:t> </a:t>
            </a:r>
            <a:r>
              <a:rPr lang="en-US" dirty="0" err="1"/>
              <a:t>tru</a:t>
            </a:r>
            <a:endParaRPr lang="en-US" dirty="0"/>
          </a:p>
          <a:p>
            <a:r>
              <a:rPr lang="en-US" dirty="0" err="1"/>
              <a:t>Cập</a:t>
            </a:r>
            <a:r>
              <a:rPr lang="en-US" dirty="0"/>
              <a:t> </a:t>
            </a:r>
            <a:r>
              <a:rPr lang="en-US" dirty="0" err="1"/>
              <a:t>nhật</a:t>
            </a:r>
            <a:r>
              <a:rPr lang="en-US" dirty="0"/>
              <a:t> </a:t>
            </a:r>
            <a:r>
              <a:rPr lang="en-US" dirty="0" err="1"/>
              <a:t>dữ</a:t>
            </a:r>
            <a:r>
              <a:rPr lang="en-US" dirty="0"/>
              <a:t> </a:t>
            </a:r>
            <a:r>
              <a:rPr lang="en-US" dirty="0" err="1"/>
              <a:t>liệu</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có</a:t>
            </a:r>
            <a:r>
              <a:rPr lang="en-US" dirty="0"/>
              <a:t> </a:t>
            </a:r>
            <a:r>
              <a:rPr lang="en-US" dirty="0" err="1"/>
              <a:t>thể</a:t>
            </a:r>
            <a:r>
              <a:rPr lang="en-US" dirty="0"/>
              <a:t> </a:t>
            </a:r>
            <a:r>
              <a:rPr lang="en-US" dirty="0" err="1"/>
              <a:t>điều</a:t>
            </a:r>
            <a:r>
              <a:rPr lang="en-US" dirty="0"/>
              <a:t> </a:t>
            </a:r>
            <a:r>
              <a:rPr lang="en-US" dirty="0" err="1"/>
              <a:t>chỉnh</a:t>
            </a:r>
            <a:r>
              <a:rPr lang="en-US" dirty="0"/>
              <a:t> </a:t>
            </a:r>
            <a:r>
              <a:rPr lang="en-US" dirty="0" err="1"/>
              <a:t>và</a:t>
            </a:r>
            <a:r>
              <a:rPr lang="en-US" dirty="0"/>
              <a:t> </a:t>
            </a:r>
            <a:r>
              <a:rPr lang="en-US" dirty="0" err="1"/>
              <a:t>linh</a:t>
            </a:r>
            <a:r>
              <a:rPr lang="en-US" dirty="0"/>
              <a:t> </a:t>
            </a:r>
            <a:r>
              <a:rPr lang="en-US" dirty="0" err="1"/>
              <a:t>hoạt</a:t>
            </a:r>
            <a:endParaRPr lang="en-US" dirty="0"/>
          </a:p>
          <a:p>
            <a:r>
              <a:rPr lang="en-US" b="0" i="0" dirty="0">
                <a:solidFill>
                  <a:srgbClr val="D1D5DB"/>
                </a:solidFill>
                <a:effectLst/>
                <a:latin typeface="Söhne"/>
              </a:rPr>
              <a:t>SAP transaction codes: Transaction codes are organized into collections that are logically related to identifiable business functions, such as financial accounting, material management, sales and distribution, and so on. These collections are called SAP modules, and each module contains a set of transaction codes that relate to a specific business function. </a:t>
            </a:r>
            <a:r>
              <a:rPr lang="vi-VN" b="0" i="0" dirty="0">
                <a:solidFill>
                  <a:srgbClr val="D1D5DB"/>
                </a:solidFill>
                <a:effectLst/>
                <a:latin typeface="Söhne"/>
              </a:rPr>
              <a:t>Ví dụ, module kế toán tài chính trong SAP chứa các mã giao dịch để quản lý các quy trình kế toán, chẳng hạn như tạo và đăng nhập các khoản ghi chứng từ, chạy các báo cáo tài chính và quản lý các khoản nợ và phải trả. Tương tự, module quản lý vật liệu chứa các mã giao dịch để quản lý mua sắm, quản lý hàng tồn kho và kế hoạch sản xuất.</a:t>
            </a:r>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859231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Quy </a:t>
            </a:r>
            <a:r>
              <a:rPr lang="en-US" dirty="0" err="1"/>
              <a:t>trình</a:t>
            </a:r>
            <a:r>
              <a:rPr lang="en-US" dirty="0"/>
              <a:t> </a:t>
            </a:r>
            <a:r>
              <a:rPr lang="en-US" dirty="0" err="1"/>
              <a:t>bán</a:t>
            </a:r>
            <a:r>
              <a:rPr lang="en-US" dirty="0"/>
              <a:t> </a:t>
            </a:r>
            <a:r>
              <a:rPr lang="en-US" dirty="0" err="1"/>
              <a:t>hàng</a:t>
            </a:r>
            <a:r>
              <a:rPr lang="en-US" dirty="0"/>
              <a:t>, </a:t>
            </a:r>
            <a:r>
              <a:rPr lang="en-US" b="1" dirty="0"/>
              <a:t>order fulfillment</a:t>
            </a:r>
            <a:r>
              <a:rPr lang="en-US" dirty="0"/>
              <a:t> </a:t>
            </a:r>
            <a:r>
              <a:rPr lang="en-US" dirty="0" err="1"/>
              <a:t>chuyển</a:t>
            </a:r>
            <a:r>
              <a:rPr lang="en-US" dirty="0"/>
              <a:t> </a:t>
            </a:r>
            <a:r>
              <a:rPr lang="en-US" dirty="0" err="1"/>
              <a:t>giao</a:t>
            </a:r>
            <a:r>
              <a:rPr lang="en-US" dirty="0"/>
              <a:t> </a:t>
            </a:r>
            <a:r>
              <a:rPr lang="en-US" dirty="0" err="1"/>
              <a:t>nhà</a:t>
            </a:r>
            <a:r>
              <a:rPr lang="en-US" dirty="0"/>
              <a:t> </a:t>
            </a:r>
            <a:r>
              <a:rPr lang="en-US" dirty="0" err="1"/>
              <a:t>phân</a:t>
            </a:r>
            <a:r>
              <a:rPr lang="en-US" dirty="0"/>
              <a:t> </a:t>
            </a:r>
            <a:r>
              <a:rPr lang="en-US" dirty="0" err="1"/>
              <a:t>phối</a:t>
            </a:r>
            <a:r>
              <a:rPr lang="en-US" dirty="0"/>
              <a:t>. </a:t>
            </a:r>
            <a:r>
              <a:rPr lang="en-US" b="1" dirty="0"/>
              <a:t>Customer order f</a:t>
            </a:r>
            <a:r>
              <a:rPr lang="vi-VN" b="1" i="0" dirty="0">
                <a:solidFill>
                  <a:srgbClr val="E2EEFF"/>
                </a:solidFill>
                <a:effectLst/>
                <a:latin typeface="Google Sans"/>
              </a:rPr>
              <a:t>ulfillment</a:t>
            </a:r>
            <a:r>
              <a:rPr lang="vi-VN" b="0" i="0" dirty="0">
                <a:solidFill>
                  <a:srgbClr val="E2EEFF"/>
                </a:solidFill>
                <a:effectLst/>
                <a:latin typeface="Google Sans"/>
              </a:rPr>
              <a:t> là</a:t>
            </a:r>
            <a:r>
              <a:rPr lang="vi-VN" b="0" i="0" dirty="0">
                <a:solidFill>
                  <a:srgbClr val="E8EAED"/>
                </a:solidFill>
                <a:effectLst/>
                <a:latin typeface="Google Sans"/>
              </a:rPr>
              <a:t> quá trình bắt đầu từ lúc hàng hóa được nhập vào kho đến lúc người mua hàng nhận được sản phẩm, bao gồm các hoạt động </a:t>
            </a:r>
            <a:r>
              <a:rPr lang="en-US" b="0" i="0" dirty="0" err="1">
                <a:solidFill>
                  <a:srgbClr val="E8EAED"/>
                </a:solidFill>
                <a:effectLst/>
                <a:latin typeface="Google Sans"/>
              </a:rPr>
              <a:t>xác</a:t>
            </a:r>
            <a:r>
              <a:rPr lang="en-US" b="0" i="0" dirty="0">
                <a:solidFill>
                  <a:srgbClr val="E8EAED"/>
                </a:solidFill>
                <a:effectLst/>
                <a:latin typeface="Google Sans"/>
              </a:rPr>
              <a:t> </a:t>
            </a:r>
            <a:r>
              <a:rPr lang="en-US" b="0" i="0" dirty="0" err="1">
                <a:solidFill>
                  <a:srgbClr val="E8EAED"/>
                </a:solidFill>
                <a:effectLst/>
                <a:latin typeface="Google Sans"/>
              </a:rPr>
              <a:t>nhận</a:t>
            </a:r>
            <a:r>
              <a:rPr lang="en-US" b="0" i="0" dirty="0">
                <a:solidFill>
                  <a:srgbClr val="E8EAED"/>
                </a:solidFill>
                <a:effectLst/>
                <a:latin typeface="Google Sans"/>
              </a:rPr>
              <a:t> </a:t>
            </a:r>
            <a:r>
              <a:rPr lang="en-US" b="0" i="0" dirty="0" err="1">
                <a:solidFill>
                  <a:srgbClr val="E8EAED"/>
                </a:solidFill>
                <a:effectLst/>
                <a:latin typeface="Google Sans"/>
              </a:rPr>
              <a:t>đơn</a:t>
            </a:r>
            <a:r>
              <a:rPr lang="vi-VN" b="0" i="0" dirty="0">
                <a:solidFill>
                  <a:srgbClr val="E8EAED"/>
                </a:solidFill>
                <a:effectLst/>
                <a:latin typeface="Google Sans"/>
              </a:rPr>
              <a:t>, </a:t>
            </a:r>
            <a:r>
              <a:rPr lang="en-US" b="0" i="0" dirty="0" err="1">
                <a:solidFill>
                  <a:srgbClr val="E8EAED"/>
                </a:solidFill>
                <a:effectLst/>
                <a:latin typeface="Google Sans"/>
              </a:rPr>
              <a:t>chuẩn</a:t>
            </a:r>
            <a:r>
              <a:rPr lang="en-US" b="0" i="0" dirty="0">
                <a:solidFill>
                  <a:srgbClr val="E8EAED"/>
                </a:solidFill>
                <a:effectLst/>
                <a:latin typeface="Google Sans"/>
              </a:rPr>
              <a:t> </a:t>
            </a:r>
            <a:r>
              <a:rPr lang="en-US" b="0" i="0" dirty="0" err="1">
                <a:solidFill>
                  <a:srgbClr val="E8EAED"/>
                </a:solidFill>
                <a:effectLst/>
                <a:latin typeface="Google Sans"/>
              </a:rPr>
              <a:t>bị</a:t>
            </a:r>
            <a:r>
              <a:rPr lang="en-US" b="0" i="0" dirty="0">
                <a:solidFill>
                  <a:srgbClr val="E8EAED"/>
                </a:solidFill>
                <a:effectLst/>
                <a:latin typeface="Google Sans"/>
              </a:rPr>
              <a:t> </a:t>
            </a:r>
            <a:r>
              <a:rPr lang="en-US" b="0" i="0" dirty="0" err="1">
                <a:solidFill>
                  <a:srgbClr val="E8EAED"/>
                </a:solidFill>
                <a:effectLst/>
                <a:latin typeface="Google Sans"/>
              </a:rPr>
              <a:t>hàng</a:t>
            </a:r>
            <a:r>
              <a:rPr lang="vi-VN" b="0" i="0" dirty="0">
                <a:solidFill>
                  <a:srgbClr val="E8EAED"/>
                </a:solidFill>
                <a:effectLst/>
                <a:latin typeface="Google Sans"/>
              </a:rPr>
              <a:t>, lấy hàng từ kho, đóng gói và vận chuyể</a:t>
            </a:r>
            <a:r>
              <a:rPr lang="en-US" b="0" i="0" dirty="0">
                <a:solidFill>
                  <a:srgbClr val="E8EAED"/>
                </a:solidFill>
                <a:effectLst/>
                <a:latin typeface="Google Sans"/>
              </a:rPr>
              <a:t>n, </a:t>
            </a:r>
            <a:r>
              <a:rPr lang="en-US" b="0" i="0" dirty="0" err="1">
                <a:solidFill>
                  <a:srgbClr val="E8EAED"/>
                </a:solidFill>
                <a:effectLst/>
                <a:latin typeface="Google Sans"/>
              </a:rPr>
              <a:t>theo</a:t>
            </a:r>
            <a:r>
              <a:rPr lang="en-US" b="0" i="0" dirty="0">
                <a:solidFill>
                  <a:srgbClr val="E8EAED"/>
                </a:solidFill>
                <a:effectLst/>
                <a:latin typeface="Google Sans"/>
              </a:rPr>
              <a:t> </a:t>
            </a:r>
            <a:r>
              <a:rPr lang="en-US" b="0" i="0" dirty="0" err="1">
                <a:solidFill>
                  <a:srgbClr val="E8EAED"/>
                </a:solidFill>
                <a:effectLst/>
                <a:latin typeface="Google Sans"/>
              </a:rPr>
              <a:t>dõi</a:t>
            </a:r>
            <a:r>
              <a:rPr lang="en-US" b="0" i="0" dirty="0">
                <a:solidFill>
                  <a:srgbClr val="E8EAED"/>
                </a:solidFill>
                <a:effectLst/>
                <a:latin typeface="Google Sans"/>
              </a:rPr>
              <a:t> </a:t>
            </a:r>
            <a:r>
              <a:rPr lang="en-US" b="0" i="0" dirty="0" err="1">
                <a:solidFill>
                  <a:srgbClr val="E8EAED"/>
                </a:solidFill>
                <a:effectLst/>
                <a:latin typeface="Google Sans"/>
              </a:rPr>
              <a:t>tình</a:t>
            </a:r>
            <a:r>
              <a:rPr lang="en-US" b="0" i="0" dirty="0">
                <a:solidFill>
                  <a:srgbClr val="E8EAED"/>
                </a:solidFill>
                <a:effectLst/>
                <a:latin typeface="Google Sans"/>
              </a:rPr>
              <a:t> </a:t>
            </a:r>
            <a:r>
              <a:rPr lang="en-US" b="0" i="0" dirty="0" err="1">
                <a:solidFill>
                  <a:srgbClr val="E8EAED"/>
                </a:solidFill>
                <a:effectLst/>
                <a:latin typeface="Google Sans"/>
              </a:rPr>
              <a:t>trạng</a:t>
            </a:r>
            <a:r>
              <a:rPr lang="en-US" b="0" i="0" dirty="0">
                <a:solidFill>
                  <a:srgbClr val="E8EAED"/>
                </a:solidFill>
                <a:effectLst/>
                <a:latin typeface="Google Sans"/>
              </a:rPr>
              <a:t> </a:t>
            </a:r>
            <a:r>
              <a:rPr lang="en-US" b="0" i="0" dirty="0" err="1">
                <a:solidFill>
                  <a:srgbClr val="E8EAED"/>
                </a:solidFill>
                <a:effectLst/>
                <a:latin typeface="Google Sans"/>
              </a:rPr>
              <a:t>đơn</a:t>
            </a:r>
            <a:r>
              <a:rPr lang="en-US" b="0" i="0" dirty="0">
                <a:solidFill>
                  <a:srgbClr val="E8EAED"/>
                </a:solidFill>
                <a:effectLst/>
                <a:latin typeface="Google Sans"/>
              </a:rPr>
              <a:t>, </a:t>
            </a:r>
            <a:r>
              <a:rPr lang="en-US" b="0" i="0" dirty="0" err="1">
                <a:solidFill>
                  <a:srgbClr val="E8EAED"/>
                </a:solidFill>
                <a:effectLst/>
                <a:latin typeface="Google Sans"/>
              </a:rPr>
              <a:t>xử</a:t>
            </a:r>
            <a:r>
              <a:rPr lang="en-US" b="0" i="0" dirty="0">
                <a:solidFill>
                  <a:srgbClr val="E8EAED"/>
                </a:solidFill>
                <a:effectLst/>
                <a:latin typeface="Google Sans"/>
              </a:rPr>
              <a:t> </a:t>
            </a:r>
            <a:r>
              <a:rPr lang="en-US" b="0" i="0" dirty="0" err="1">
                <a:solidFill>
                  <a:srgbClr val="E8EAED"/>
                </a:solidFill>
                <a:effectLst/>
                <a:latin typeface="Google Sans"/>
              </a:rPr>
              <a:t>lý</a:t>
            </a:r>
            <a:r>
              <a:rPr lang="en-US" b="0" i="0" dirty="0">
                <a:solidFill>
                  <a:srgbClr val="E8EAED"/>
                </a:solidFill>
                <a:effectLst/>
                <a:latin typeface="Google Sans"/>
              </a:rPr>
              <a:t> </a:t>
            </a:r>
            <a:r>
              <a:rPr lang="en-US" b="0" i="0" dirty="0" err="1">
                <a:solidFill>
                  <a:srgbClr val="E8EAED"/>
                </a:solidFill>
                <a:effectLst/>
                <a:latin typeface="Google Sans"/>
              </a:rPr>
              <a:t>đơn</a:t>
            </a:r>
            <a:r>
              <a:rPr lang="en-US" b="0" i="0" dirty="0">
                <a:solidFill>
                  <a:srgbClr val="E8EAED"/>
                </a:solidFill>
                <a:effectLst/>
                <a:latin typeface="Google Sans"/>
              </a:rPr>
              <a:t> </a:t>
            </a:r>
            <a:r>
              <a:rPr lang="en-US" b="0" i="0" dirty="0" err="1">
                <a:solidFill>
                  <a:srgbClr val="E8EAED"/>
                </a:solidFill>
                <a:effectLst/>
                <a:latin typeface="Google Sans"/>
              </a:rPr>
              <a:t>và</a:t>
            </a:r>
            <a:r>
              <a:rPr lang="en-US" b="0" i="0" dirty="0">
                <a:solidFill>
                  <a:srgbClr val="E8EAED"/>
                </a:solidFill>
                <a:effectLst/>
                <a:latin typeface="Google Sans"/>
              </a:rPr>
              <a:t> </a:t>
            </a:r>
            <a:r>
              <a:rPr lang="en-US" b="0" i="0" dirty="0" err="1">
                <a:solidFill>
                  <a:srgbClr val="E8EAED"/>
                </a:solidFill>
                <a:effectLst/>
                <a:latin typeface="Google Sans"/>
              </a:rPr>
              <a:t>xác</a:t>
            </a:r>
            <a:r>
              <a:rPr lang="en-US" b="0" i="0" dirty="0">
                <a:solidFill>
                  <a:srgbClr val="E8EAED"/>
                </a:solidFill>
                <a:effectLst/>
                <a:latin typeface="Google Sans"/>
              </a:rPr>
              <a:t> </a:t>
            </a:r>
            <a:r>
              <a:rPr lang="en-US" b="0" i="0" dirty="0" err="1">
                <a:solidFill>
                  <a:srgbClr val="E8EAED"/>
                </a:solidFill>
                <a:effectLst/>
                <a:latin typeface="Google Sans"/>
              </a:rPr>
              <a:t>nhận</a:t>
            </a:r>
            <a:r>
              <a:rPr lang="en-US" b="0" i="0" dirty="0">
                <a:solidFill>
                  <a:srgbClr val="E8EAED"/>
                </a:solidFill>
                <a:effectLst/>
                <a:latin typeface="Google Sans"/>
              </a:rPr>
              <a:t> </a:t>
            </a:r>
            <a:r>
              <a:rPr lang="en-US" b="0" i="0" dirty="0" err="1">
                <a:solidFill>
                  <a:srgbClr val="E8EAED"/>
                </a:solidFill>
                <a:effectLst/>
                <a:latin typeface="Google Sans"/>
              </a:rPr>
              <a:t>thanh</a:t>
            </a:r>
            <a:r>
              <a:rPr lang="en-US" b="0" i="0" dirty="0">
                <a:solidFill>
                  <a:srgbClr val="E8EAED"/>
                </a:solidFill>
                <a:effectLst/>
                <a:latin typeface="Google Sans"/>
              </a:rPr>
              <a:t> </a:t>
            </a:r>
            <a:r>
              <a:rPr lang="en-US" b="0" i="0" dirty="0" err="1">
                <a:solidFill>
                  <a:srgbClr val="E8EAED"/>
                </a:solidFill>
                <a:effectLst/>
                <a:latin typeface="Google Sans"/>
              </a:rPr>
              <a:t>toán</a:t>
            </a:r>
            <a:endParaRPr lang="en-US" dirty="0"/>
          </a:p>
          <a:p>
            <a:r>
              <a:rPr lang="en-US" dirty="0"/>
              <a:t>Quy </a:t>
            </a:r>
            <a:r>
              <a:rPr lang="en-US" dirty="0" err="1"/>
              <a:t>trình</a:t>
            </a:r>
            <a:r>
              <a:rPr lang="en-US" dirty="0"/>
              <a:t> </a:t>
            </a:r>
            <a:r>
              <a:rPr lang="en-US" dirty="0" err="1"/>
              <a:t>mua</a:t>
            </a:r>
            <a:r>
              <a:rPr lang="en-US" dirty="0"/>
              <a:t> </a:t>
            </a:r>
            <a:r>
              <a:rPr lang="en-US" dirty="0" err="1"/>
              <a:t>hàng</a:t>
            </a:r>
            <a:r>
              <a:rPr lang="en-US" dirty="0"/>
              <a:t> </a:t>
            </a:r>
          </a:p>
          <a:p>
            <a:r>
              <a:rPr lang="en-US" dirty="0"/>
              <a:t>Quy </a:t>
            </a:r>
            <a:r>
              <a:rPr lang="en-US" dirty="0" err="1"/>
              <a:t>trình</a:t>
            </a:r>
            <a:r>
              <a:rPr lang="en-US" dirty="0"/>
              <a:t> </a:t>
            </a:r>
            <a:r>
              <a:rPr lang="en-US" dirty="0" err="1"/>
              <a:t>sản</a:t>
            </a:r>
            <a:r>
              <a:rPr lang="en-US" dirty="0"/>
              <a:t> </a:t>
            </a:r>
            <a:r>
              <a:rPr lang="en-US" dirty="0" err="1"/>
              <a:t>xuất</a:t>
            </a:r>
            <a:endParaRPr lang="en-US" dirty="0"/>
          </a:p>
          <a:p>
            <a:r>
              <a:rPr lang="en-US" dirty="0"/>
              <a:t>Quy </a:t>
            </a:r>
            <a:r>
              <a:rPr lang="en-US" dirty="0" err="1"/>
              <a:t>trình</a:t>
            </a:r>
            <a:r>
              <a:rPr lang="en-US" dirty="0"/>
              <a:t> </a:t>
            </a:r>
            <a:r>
              <a:rPr lang="en-US" dirty="0" err="1"/>
              <a:t>theo</a:t>
            </a:r>
            <a:r>
              <a:rPr lang="en-US" dirty="0"/>
              <a:t> </a:t>
            </a:r>
            <a:r>
              <a:rPr lang="en-US" dirty="0" err="1"/>
              <a:t>dõi</a:t>
            </a:r>
            <a:r>
              <a:rPr lang="en-US" dirty="0"/>
              <a:t> </a:t>
            </a:r>
            <a:r>
              <a:rPr lang="en-US" dirty="0" err="1"/>
              <a:t>các</a:t>
            </a:r>
            <a:r>
              <a:rPr lang="en-US" dirty="0"/>
              <a:t> </a:t>
            </a:r>
            <a:r>
              <a:rPr lang="en-US" dirty="0" err="1"/>
              <a:t>nghiệp</a:t>
            </a:r>
            <a:r>
              <a:rPr lang="en-US" dirty="0"/>
              <a:t> </a:t>
            </a:r>
            <a:r>
              <a:rPr lang="en-US" dirty="0" err="1"/>
              <a:t>vụ</a:t>
            </a:r>
            <a:r>
              <a:rPr lang="en-US" dirty="0"/>
              <a:t> </a:t>
            </a:r>
            <a:r>
              <a:rPr lang="en-US" dirty="0" err="1"/>
              <a:t>hàng</a:t>
            </a:r>
            <a:r>
              <a:rPr lang="en-US" dirty="0"/>
              <a:t> </a:t>
            </a:r>
            <a:r>
              <a:rPr lang="en-US" dirty="0" err="1"/>
              <a:t>ngày</a:t>
            </a:r>
            <a:r>
              <a:rPr lang="en-US" dirty="0"/>
              <a:t> (</a:t>
            </a:r>
            <a:r>
              <a:rPr lang="en-US" dirty="0" err="1"/>
              <a:t>kế</a:t>
            </a:r>
            <a:r>
              <a:rPr lang="en-US" dirty="0"/>
              <a:t> </a:t>
            </a:r>
            <a:r>
              <a:rPr lang="en-US" dirty="0" err="1"/>
              <a:t>toán</a:t>
            </a:r>
            <a:r>
              <a:rPr lang="en-US" dirty="0"/>
              <a:t> </a:t>
            </a:r>
            <a:r>
              <a:rPr lang="en-US" dirty="0" err="1"/>
              <a:t>tài</a:t>
            </a:r>
            <a:r>
              <a:rPr lang="en-US" dirty="0"/>
              <a:t> </a:t>
            </a:r>
            <a:r>
              <a:rPr lang="en-US" dirty="0" err="1"/>
              <a:t>chính</a:t>
            </a:r>
            <a:r>
              <a:rPr lang="en-US" dirty="0"/>
              <a:t> </a:t>
            </a:r>
            <a:r>
              <a:rPr lang="en-US" dirty="0" err="1"/>
              <a:t>và</a:t>
            </a:r>
            <a:r>
              <a:rPr lang="en-US" dirty="0"/>
              <a:t> </a:t>
            </a:r>
            <a:r>
              <a:rPr lang="en-US" dirty="0" err="1"/>
              <a:t>kế</a:t>
            </a:r>
            <a:r>
              <a:rPr lang="en-US" dirty="0"/>
              <a:t> </a:t>
            </a:r>
            <a:r>
              <a:rPr lang="en-US" dirty="0" err="1"/>
              <a:t>toán</a:t>
            </a:r>
            <a:r>
              <a:rPr lang="en-US" dirty="0"/>
              <a:t> </a:t>
            </a:r>
            <a:r>
              <a:rPr lang="en-US" dirty="0" err="1"/>
              <a:t>quản</a:t>
            </a:r>
            <a:r>
              <a:rPr lang="en-US" dirty="0"/>
              <a:t> </a:t>
            </a:r>
            <a:r>
              <a:rPr lang="en-US" dirty="0" err="1"/>
              <a:t>trị</a:t>
            </a:r>
            <a:r>
              <a:rPr lang="en-US" dirty="0"/>
              <a:t>). </a:t>
            </a:r>
            <a:r>
              <a:rPr lang="en-US" b="1" dirty="0" err="1"/>
              <a:t>Kế</a:t>
            </a:r>
            <a:r>
              <a:rPr lang="en-US" b="1" dirty="0"/>
              <a:t> </a:t>
            </a:r>
            <a:r>
              <a:rPr lang="en-US" b="1" dirty="0" err="1"/>
              <a:t>toán</a:t>
            </a:r>
            <a:r>
              <a:rPr lang="en-US" b="1" dirty="0"/>
              <a:t> </a:t>
            </a:r>
            <a:r>
              <a:rPr lang="en-US" b="1" dirty="0" err="1"/>
              <a:t>quản</a:t>
            </a:r>
            <a:r>
              <a:rPr lang="en-US" b="1" dirty="0"/>
              <a:t> </a:t>
            </a:r>
            <a:r>
              <a:rPr lang="en-US" b="1" dirty="0" err="1"/>
              <a:t>trị</a:t>
            </a:r>
            <a:r>
              <a:rPr lang="en-US" b="1" dirty="0"/>
              <a:t>: </a:t>
            </a:r>
            <a:r>
              <a:rPr lang="en-US" b="1" dirty="0" err="1"/>
              <a:t>Quản</a:t>
            </a:r>
            <a:r>
              <a:rPr lang="en-US" b="1" dirty="0"/>
              <a:t> </a:t>
            </a:r>
            <a:r>
              <a:rPr lang="en-US" b="1" dirty="0" err="1"/>
              <a:t>lý</a:t>
            </a:r>
            <a:r>
              <a:rPr lang="en-US" b="1" dirty="0"/>
              <a:t> chi </a:t>
            </a:r>
            <a:r>
              <a:rPr lang="en-US" b="1" dirty="0" err="1"/>
              <a:t>phí</a:t>
            </a:r>
            <a:r>
              <a:rPr lang="en-US" b="1" dirty="0"/>
              <a:t> </a:t>
            </a:r>
            <a:r>
              <a:rPr lang="en-US" b="1" dirty="0" err="1"/>
              <a:t>sx</a:t>
            </a:r>
            <a:r>
              <a:rPr lang="en-US" b="1" dirty="0"/>
              <a:t>, chi </a:t>
            </a:r>
            <a:r>
              <a:rPr lang="en-US" b="1" dirty="0" err="1"/>
              <a:t>phí</a:t>
            </a:r>
            <a:r>
              <a:rPr lang="en-US" b="1" dirty="0"/>
              <a:t> </a:t>
            </a:r>
            <a:r>
              <a:rPr lang="en-US" b="1" dirty="0" err="1"/>
              <a:t>nhân</a:t>
            </a:r>
            <a:r>
              <a:rPr lang="en-US" b="1" dirty="0"/>
              <a:t> </a:t>
            </a:r>
            <a:r>
              <a:rPr lang="en-US" b="1" dirty="0" err="1"/>
              <a:t>công</a:t>
            </a:r>
            <a:r>
              <a:rPr lang="en-US" b="1" dirty="0"/>
              <a:t> </a:t>
            </a:r>
            <a:r>
              <a:rPr lang="en-US" b="1" dirty="0" err="1"/>
              <a:t>máy</a:t>
            </a:r>
            <a:r>
              <a:rPr lang="en-US" b="1" dirty="0"/>
              <a:t> </a:t>
            </a:r>
            <a:r>
              <a:rPr lang="en-US" b="1" dirty="0" err="1"/>
              <a:t>móc</a:t>
            </a:r>
            <a:r>
              <a:rPr lang="en-US" b="1" dirty="0"/>
              <a:t>, </a:t>
            </a:r>
            <a:r>
              <a:rPr lang="en-US" b="1" dirty="0" err="1"/>
              <a:t>giá</a:t>
            </a:r>
            <a:r>
              <a:rPr lang="en-US" b="1" dirty="0"/>
              <a:t> </a:t>
            </a:r>
            <a:r>
              <a:rPr lang="en-US" b="1" dirty="0" err="1"/>
              <a:t>thành</a:t>
            </a:r>
            <a:r>
              <a:rPr lang="en-US" b="1" dirty="0"/>
              <a:t>, </a:t>
            </a:r>
            <a:r>
              <a:rPr lang="en-US" b="1" dirty="0" err="1"/>
              <a:t>giờ</a:t>
            </a:r>
            <a:r>
              <a:rPr lang="en-US" b="1" dirty="0"/>
              <a:t> </a:t>
            </a:r>
            <a:r>
              <a:rPr lang="en-US" b="1" dirty="0" err="1"/>
              <a:t>công</a:t>
            </a:r>
            <a:r>
              <a:rPr lang="en-US" b="1" dirty="0"/>
              <a:t>, </a:t>
            </a:r>
            <a:r>
              <a:rPr lang="en-US" b="1" dirty="0" err="1"/>
              <a:t>giờ</a:t>
            </a:r>
            <a:r>
              <a:rPr lang="en-US" b="1" dirty="0"/>
              <a:t> </a:t>
            </a:r>
            <a:r>
              <a:rPr lang="en-US" b="1" dirty="0" err="1"/>
              <a:t>máy</a:t>
            </a:r>
            <a:r>
              <a:rPr lang="en-US" b="1" dirty="0"/>
              <a:t>, </a:t>
            </a:r>
            <a:r>
              <a:rPr lang="en-US" b="1" dirty="0" err="1"/>
              <a:t>kiểm</a:t>
            </a:r>
            <a:r>
              <a:rPr lang="en-US" b="1" dirty="0"/>
              <a:t> </a:t>
            </a:r>
            <a:r>
              <a:rPr lang="en-US" b="1" dirty="0" err="1"/>
              <a:t>soát</a:t>
            </a:r>
            <a:r>
              <a:rPr lang="en-US" b="1" dirty="0"/>
              <a:t> </a:t>
            </a:r>
            <a:r>
              <a:rPr lang="en-US" b="1" dirty="0" err="1"/>
              <a:t>hoạt</a:t>
            </a:r>
            <a:r>
              <a:rPr lang="en-US" b="1" dirty="0"/>
              <a:t> </a:t>
            </a:r>
            <a:r>
              <a:rPr lang="en-US" b="1" dirty="0" err="1"/>
              <a:t>động</a:t>
            </a:r>
            <a:r>
              <a:rPr lang="en-US" b="1" dirty="0"/>
              <a:t> </a:t>
            </a:r>
            <a:r>
              <a:rPr lang="en-US" b="1" dirty="0" err="1"/>
              <a:t>và</a:t>
            </a:r>
            <a:r>
              <a:rPr lang="en-US" b="1" dirty="0"/>
              <a:t> </a:t>
            </a:r>
            <a:r>
              <a:rPr lang="en-US" b="1" dirty="0" err="1"/>
              <a:t>ngân</a:t>
            </a:r>
            <a:r>
              <a:rPr lang="en-US" b="1" dirty="0"/>
              <a:t> </a:t>
            </a:r>
            <a:r>
              <a:rPr lang="en-US" b="1" dirty="0" err="1"/>
              <a:t>sách</a:t>
            </a:r>
            <a:r>
              <a:rPr lang="en-US" b="1" dirty="0"/>
              <a:t>, </a:t>
            </a:r>
            <a:r>
              <a:rPr lang="en-US" b="1" dirty="0" err="1"/>
              <a:t>kết</a:t>
            </a:r>
            <a:r>
              <a:rPr lang="en-US" b="1" dirty="0"/>
              <a:t> </a:t>
            </a:r>
            <a:r>
              <a:rPr lang="en-US" b="1" dirty="0" err="1"/>
              <a:t>quả</a:t>
            </a:r>
            <a:r>
              <a:rPr lang="en-US" b="1" dirty="0"/>
              <a:t> </a:t>
            </a:r>
            <a:r>
              <a:rPr lang="en-US" b="1" dirty="0" err="1"/>
              <a:t>dự</a:t>
            </a:r>
            <a:r>
              <a:rPr lang="en-US" b="1" dirty="0"/>
              <a:t> </a:t>
            </a:r>
            <a:r>
              <a:rPr lang="en-US" b="1" dirty="0" err="1"/>
              <a:t>án</a:t>
            </a:r>
            <a:r>
              <a:rPr lang="en-US" b="1" dirty="0"/>
              <a:t>, </a:t>
            </a:r>
            <a:r>
              <a:rPr lang="en-US" b="1" dirty="0" err="1"/>
              <a:t>kiểm</a:t>
            </a:r>
            <a:r>
              <a:rPr lang="en-US" b="1" dirty="0"/>
              <a:t> </a:t>
            </a:r>
            <a:r>
              <a:rPr lang="en-US" b="1" dirty="0" err="1"/>
              <a:t>tra</a:t>
            </a:r>
            <a:r>
              <a:rPr lang="en-US" b="1" dirty="0"/>
              <a:t> </a:t>
            </a:r>
            <a:r>
              <a:rPr lang="en-US" b="1" dirty="0" err="1"/>
              <a:t>đánh</a:t>
            </a:r>
            <a:r>
              <a:rPr lang="en-US" b="1" dirty="0"/>
              <a:t> </a:t>
            </a:r>
            <a:r>
              <a:rPr lang="en-US" b="1" dirty="0" err="1"/>
              <a:t>giá</a:t>
            </a:r>
            <a:r>
              <a:rPr lang="en-US" b="1" dirty="0"/>
              <a:t> </a:t>
            </a:r>
            <a:r>
              <a:rPr lang="en-US" b="1" dirty="0" err="1"/>
              <a:t>hiệu</a:t>
            </a:r>
            <a:r>
              <a:rPr lang="en-US" b="1" dirty="0"/>
              <a:t> </a:t>
            </a:r>
            <a:r>
              <a:rPr lang="en-US" b="1" dirty="0" err="1"/>
              <a:t>quả</a:t>
            </a:r>
            <a:r>
              <a:rPr lang="en-US" b="1" dirty="0"/>
              <a:t> </a:t>
            </a:r>
            <a:r>
              <a:rPr lang="en-US" b="1" dirty="0" err="1"/>
              <a:t>hoạt</a:t>
            </a:r>
            <a:r>
              <a:rPr lang="en-US" b="1" dirty="0"/>
              <a:t> </a:t>
            </a:r>
            <a:r>
              <a:rPr lang="en-US" b="1" dirty="0" err="1"/>
              <a:t>động</a:t>
            </a:r>
            <a:r>
              <a:rPr lang="en-US" b="1" dirty="0"/>
              <a:t> </a:t>
            </a:r>
            <a:r>
              <a:rPr lang="en-US" b="1" dirty="0" err="1"/>
              <a:t>dựa</a:t>
            </a:r>
            <a:r>
              <a:rPr lang="en-US" b="1" dirty="0"/>
              <a:t> </a:t>
            </a:r>
            <a:r>
              <a:rPr lang="en-US" b="1" dirty="0" err="1"/>
              <a:t>trên</a:t>
            </a:r>
            <a:r>
              <a:rPr lang="en-US" b="1" dirty="0"/>
              <a:t> </a:t>
            </a:r>
            <a:r>
              <a:rPr lang="en-US" b="1" dirty="0" err="1"/>
              <a:t>báo</a:t>
            </a:r>
            <a:r>
              <a:rPr lang="en-US" b="1" dirty="0"/>
              <a:t> </a:t>
            </a:r>
            <a:r>
              <a:rPr lang="en-US" b="1" dirty="0" err="1"/>
              <a:t>cáo</a:t>
            </a:r>
            <a:r>
              <a:rPr lang="en-US" b="1" dirty="0"/>
              <a:t> </a:t>
            </a:r>
            <a:r>
              <a:rPr lang="en-US" b="1" dirty="0" err="1"/>
              <a:t>tài</a:t>
            </a:r>
            <a:r>
              <a:rPr lang="en-US" b="1" dirty="0"/>
              <a:t> </a:t>
            </a:r>
            <a:r>
              <a:rPr lang="en-US" b="1" dirty="0" err="1"/>
              <a:t>chính</a:t>
            </a:r>
            <a:r>
              <a:rPr lang="en-US" b="1" dirty="0"/>
              <a:t> – </a:t>
            </a:r>
            <a:r>
              <a:rPr lang="en-US" b="1" dirty="0" err="1"/>
              <a:t>phục</a:t>
            </a:r>
            <a:r>
              <a:rPr lang="en-US" b="1" dirty="0"/>
              <a:t> </a:t>
            </a:r>
            <a:r>
              <a:rPr lang="en-US" b="1" dirty="0" err="1"/>
              <a:t>vụ</a:t>
            </a:r>
            <a:r>
              <a:rPr lang="en-US" b="1" dirty="0"/>
              <a:t> </a:t>
            </a:r>
            <a:r>
              <a:rPr lang="en-US" b="1" dirty="0" err="1"/>
              <a:t>cho</a:t>
            </a:r>
            <a:r>
              <a:rPr lang="en-US" b="1" dirty="0"/>
              <a:t> internal decision making</a:t>
            </a:r>
          </a:p>
          <a:p>
            <a:r>
              <a:rPr lang="en-US" dirty="0"/>
              <a:t>Quy </a:t>
            </a:r>
            <a:r>
              <a:rPr lang="en-US" dirty="0" err="1"/>
              <a:t>trình</a:t>
            </a:r>
            <a:r>
              <a:rPr lang="en-US" dirty="0"/>
              <a:t> </a:t>
            </a:r>
            <a:r>
              <a:rPr lang="en-US" dirty="0" err="1"/>
              <a:t>quản</a:t>
            </a:r>
            <a:r>
              <a:rPr lang="en-US" dirty="0"/>
              <a:t> </a:t>
            </a:r>
            <a:r>
              <a:rPr lang="en-US" dirty="0" err="1"/>
              <a:t>lý</a:t>
            </a:r>
            <a:r>
              <a:rPr lang="en-US" dirty="0"/>
              <a:t> </a:t>
            </a:r>
            <a:r>
              <a:rPr lang="en-US" dirty="0" err="1"/>
              <a:t>nguồn</a:t>
            </a:r>
            <a:r>
              <a:rPr lang="en-US" dirty="0"/>
              <a:t> </a:t>
            </a:r>
            <a:r>
              <a:rPr lang="en-US" dirty="0" err="1"/>
              <a:t>lực</a:t>
            </a:r>
            <a:r>
              <a:rPr lang="en-US" dirty="0"/>
              <a:t> </a:t>
            </a:r>
            <a:r>
              <a:rPr lang="en-US" dirty="0" err="1"/>
              <a:t>nhân</a:t>
            </a:r>
            <a:r>
              <a:rPr lang="en-US" dirty="0"/>
              <a:t> </a:t>
            </a:r>
            <a:r>
              <a:rPr lang="en-US" dirty="0" err="1"/>
              <a:t>sự</a:t>
            </a:r>
            <a:endParaRPr lang="en-US" dirty="0"/>
          </a:p>
          <a:p>
            <a:r>
              <a:rPr lang="en-US" dirty="0"/>
              <a:t>Quy </a:t>
            </a:r>
            <a:r>
              <a:rPr lang="en-US" dirty="0" err="1"/>
              <a:t>trình</a:t>
            </a:r>
            <a:r>
              <a:rPr lang="en-US" dirty="0"/>
              <a:t> </a:t>
            </a:r>
            <a:r>
              <a:rPr lang="en-US" dirty="0" err="1"/>
              <a:t>quản</a:t>
            </a:r>
            <a:r>
              <a:rPr lang="en-US" dirty="0"/>
              <a:t> </a:t>
            </a:r>
            <a:r>
              <a:rPr lang="en-US" dirty="0" err="1"/>
              <a:t>lý</a:t>
            </a:r>
            <a:r>
              <a:rPr lang="en-US" dirty="0"/>
              <a:t> </a:t>
            </a:r>
            <a:r>
              <a:rPr lang="en-US" dirty="0" err="1"/>
              <a:t>kho</a:t>
            </a:r>
            <a:r>
              <a:rPr lang="en-US" dirty="0"/>
              <a:t> </a:t>
            </a:r>
            <a:r>
              <a:rPr lang="en-US" dirty="0" err="1"/>
              <a:t>bãi</a:t>
            </a:r>
            <a:r>
              <a:rPr lang="en-US" dirty="0"/>
              <a:t> </a:t>
            </a:r>
            <a:r>
              <a:rPr lang="en-US" dirty="0" err="1"/>
              <a:t>và</a:t>
            </a:r>
            <a:r>
              <a:rPr lang="en-US" dirty="0"/>
              <a:t> </a:t>
            </a:r>
            <a:r>
              <a:rPr lang="en-US" dirty="0" err="1"/>
              <a:t>hàng</a:t>
            </a:r>
            <a:r>
              <a:rPr lang="en-US" dirty="0"/>
              <a:t> </a:t>
            </a:r>
            <a:r>
              <a:rPr lang="en-US" dirty="0" err="1"/>
              <a:t>tồn</a:t>
            </a:r>
            <a:r>
              <a:rPr lang="en-US" dirty="0"/>
              <a:t> </a:t>
            </a:r>
            <a:r>
              <a:rPr lang="en-US" dirty="0" err="1"/>
              <a:t>kho</a:t>
            </a:r>
            <a:endParaRPr lang="en-US" dirty="0"/>
          </a:p>
          <a:p>
            <a:r>
              <a:rPr lang="en-US" dirty="0"/>
              <a:t>Quy </a:t>
            </a:r>
            <a:r>
              <a:rPr lang="en-US" dirty="0" err="1"/>
              <a:t>trình</a:t>
            </a:r>
            <a:r>
              <a:rPr lang="en-US" dirty="0"/>
              <a:t> </a:t>
            </a:r>
            <a:r>
              <a:rPr lang="en-US" dirty="0" err="1"/>
              <a:t>quản</a:t>
            </a:r>
            <a:r>
              <a:rPr lang="en-US" dirty="0"/>
              <a:t> </a:t>
            </a:r>
            <a:r>
              <a:rPr lang="en-US" dirty="0" err="1"/>
              <a:t>lý</a:t>
            </a:r>
            <a:r>
              <a:rPr lang="en-US" dirty="0"/>
              <a:t> </a:t>
            </a:r>
            <a:r>
              <a:rPr lang="en-US" dirty="0" err="1"/>
              <a:t>tài</a:t>
            </a:r>
            <a:r>
              <a:rPr lang="en-US" dirty="0"/>
              <a:t> </a:t>
            </a:r>
            <a:r>
              <a:rPr lang="en-US" dirty="0" err="1"/>
              <a:t>sản</a:t>
            </a:r>
            <a:r>
              <a:rPr lang="en-US" dirty="0"/>
              <a:t> </a:t>
            </a:r>
            <a:r>
              <a:rPr lang="en-US" dirty="0" err="1"/>
              <a:t>doanh</a:t>
            </a:r>
            <a:r>
              <a:rPr lang="en-US" dirty="0"/>
              <a:t> </a:t>
            </a:r>
            <a:r>
              <a:rPr lang="en-US" dirty="0" err="1"/>
              <a:t>nghiệp</a:t>
            </a:r>
            <a:r>
              <a:rPr lang="en-US" dirty="0"/>
              <a:t> (EAM) </a:t>
            </a:r>
            <a:r>
              <a:rPr lang="vi-VN" b="0" i="0" dirty="0">
                <a:solidFill>
                  <a:srgbClr val="E8EAED"/>
                </a:solidFill>
                <a:effectLst/>
                <a:latin typeface="Google Sans"/>
              </a:rPr>
              <a:t>EAM </a:t>
            </a:r>
            <a:r>
              <a:rPr lang="vi-VN" b="0" i="0" dirty="0">
                <a:solidFill>
                  <a:srgbClr val="E2EEFF"/>
                </a:solidFill>
                <a:effectLst/>
                <a:latin typeface="Google Sans"/>
              </a:rPr>
              <a:t>là một tập hợp các quy trình và công cụ cho phép các công ty theo dõi và quản lý tài sản vật chất (máy móc, thiết bị và phương tiện) trong suốt vòng đời của tài sản – từ mua sắm đến loại bỏ</a:t>
            </a:r>
            <a:endParaRPr lang="en-US" dirty="0"/>
          </a:p>
          <a:p>
            <a:r>
              <a:rPr lang="en-US" dirty="0"/>
              <a:t>Quy </a:t>
            </a:r>
            <a:r>
              <a:rPr lang="en-US" dirty="0" err="1"/>
              <a:t>trình</a:t>
            </a:r>
            <a:r>
              <a:rPr lang="en-US" dirty="0"/>
              <a:t> </a:t>
            </a:r>
            <a:r>
              <a:rPr lang="en-US" dirty="0" err="1"/>
              <a:t>quản</a:t>
            </a:r>
            <a:r>
              <a:rPr lang="en-US" dirty="0"/>
              <a:t> </a:t>
            </a:r>
            <a:r>
              <a:rPr lang="en-US" dirty="0" err="1"/>
              <a:t>lý</a:t>
            </a:r>
            <a:r>
              <a:rPr lang="en-US" dirty="0"/>
              <a:t> </a:t>
            </a:r>
            <a:r>
              <a:rPr lang="en-US" dirty="0" err="1"/>
              <a:t>dịch</a:t>
            </a:r>
            <a:r>
              <a:rPr lang="en-US" dirty="0"/>
              <a:t> </a:t>
            </a:r>
            <a:r>
              <a:rPr lang="en-US" dirty="0" err="1"/>
              <a:t>vụ</a:t>
            </a:r>
            <a:r>
              <a:rPr lang="en-US" dirty="0"/>
              <a:t> </a:t>
            </a:r>
            <a:r>
              <a:rPr lang="en-US" dirty="0" err="1"/>
              <a:t>kh</a:t>
            </a:r>
            <a:r>
              <a:rPr lang="en-US" dirty="0"/>
              <a:t> (CSKH, </a:t>
            </a:r>
            <a:r>
              <a:rPr lang="en-US" dirty="0" err="1"/>
              <a:t>đổi</a:t>
            </a:r>
            <a:r>
              <a:rPr lang="en-US" dirty="0"/>
              <a:t> </a:t>
            </a:r>
            <a:r>
              <a:rPr lang="en-US" dirty="0" err="1"/>
              <a:t>trả</a:t>
            </a:r>
            <a:r>
              <a:rPr lang="en-US" dirty="0"/>
              <a:t> </a:t>
            </a:r>
            <a:r>
              <a:rPr lang="en-US" dirty="0" err="1"/>
              <a:t>bảo</a:t>
            </a:r>
            <a:r>
              <a:rPr lang="en-US" dirty="0"/>
              <a:t> </a:t>
            </a:r>
            <a:r>
              <a:rPr lang="en-US" dirty="0" err="1"/>
              <a:t>hành</a:t>
            </a:r>
            <a:r>
              <a:rPr lang="en-US" dirty="0"/>
              <a:t>, </a:t>
            </a:r>
            <a:r>
              <a:rPr lang="en-US" dirty="0" err="1"/>
              <a:t>sửa</a:t>
            </a:r>
            <a:r>
              <a:rPr lang="en-US" dirty="0"/>
              <a:t> </a:t>
            </a:r>
            <a:r>
              <a:rPr lang="en-US" dirty="0" err="1"/>
              <a:t>chữa</a:t>
            </a:r>
            <a:r>
              <a:rPr lang="en-US" dirty="0"/>
              <a:t>, </a:t>
            </a:r>
            <a:r>
              <a:rPr lang="en-US" dirty="0" err="1"/>
              <a:t>giải</a:t>
            </a:r>
            <a:r>
              <a:rPr lang="en-US" dirty="0"/>
              <a:t> </a:t>
            </a:r>
            <a:r>
              <a:rPr lang="en-US" dirty="0" err="1"/>
              <a:t>đáp</a:t>
            </a:r>
            <a:r>
              <a:rPr lang="en-US" dirty="0"/>
              <a:t> </a:t>
            </a:r>
            <a:r>
              <a:rPr lang="en-US" dirty="0" err="1"/>
              <a:t>tư</a:t>
            </a:r>
            <a:r>
              <a:rPr lang="en-US" dirty="0"/>
              <a:t> </a:t>
            </a:r>
            <a:r>
              <a:rPr lang="en-US" dirty="0" err="1"/>
              <a:t>vấn</a:t>
            </a:r>
            <a:r>
              <a:rPr lang="en-US" dirty="0"/>
              <a:t>, </a:t>
            </a:r>
            <a:r>
              <a:rPr lang="en-US" dirty="0" err="1"/>
              <a:t>các</a:t>
            </a:r>
            <a:r>
              <a:rPr lang="en-US" dirty="0"/>
              <a:t> </a:t>
            </a:r>
            <a:r>
              <a:rPr lang="en-US" dirty="0" err="1"/>
              <a:t>dịch</a:t>
            </a:r>
            <a:r>
              <a:rPr lang="en-US" dirty="0"/>
              <a:t> </a:t>
            </a:r>
            <a:r>
              <a:rPr lang="en-US" dirty="0" err="1"/>
              <a:t>vụ</a:t>
            </a:r>
            <a:r>
              <a:rPr lang="en-US" dirty="0"/>
              <a:t> after sale)</a:t>
            </a:r>
          </a:p>
          <a:p>
            <a:r>
              <a:rPr lang="en-US" dirty="0"/>
              <a:t>Quy </a:t>
            </a:r>
            <a:r>
              <a:rPr lang="en-US" dirty="0" err="1"/>
              <a:t>trình</a:t>
            </a:r>
            <a:r>
              <a:rPr lang="en-US" dirty="0"/>
              <a:t> </a:t>
            </a:r>
            <a:r>
              <a:rPr lang="en-US" dirty="0" err="1"/>
              <a:t>quản</a:t>
            </a:r>
            <a:r>
              <a:rPr lang="en-US" dirty="0"/>
              <a:t> </a:t>
            </a:r>
            <a:r>
              <a:rPr lang="en-US" dirty="0" err="1"/>
              <a:t>lý</a:t>
            </a:r>
            <a:r>
              <a:rPr lang="en-US" dirty="0"/>
              <a:t> </a:t>
            </a:r>
            <a:r>
              <a:rPr lang="en-US" dirty="0" err="1"/>
              <a:t>dự</a:t>
            </a:r>
            <a:r>
              <a:rPr lang="en-US" dirty="0"/>
              <a:t> </a:t>
            </a:r>
            <a:r>
              <a:rPr lang="en-US" dirty="0" err="1"/>
              <a:t>án</a:t>
            </a:r>
            <a:r>
              <a:rPr lang="en-US" dirty="0"/>
              <a:t> (</a:t>
            </a:r>
            <a:r>
              <a:rPr lang="en-US" dirty="0" err="1"/>
              <a:t>phát</a:t>
            </a:r>
            <a:r>
              <a:rPr lang="en-US" dirty="0"/>
              <a:t> </a:t>
            </a:r>
            <a:r>
              <a:rPr lang="en-US" dirty="0" err="1"/>
              <a:t>triển</a:t>
            </a:r>
            <a:r>
              <a:rPr lang="en-US" dirty="0"/>
              <a:t> </a:t>
            </a:r>
            <a:r>
              <a:rPr lang="en-US" dirty="0" err="1"/>
              <a:t>sản</a:t>
            </a:r>
            <a:r>
              <a:rPr lang="en-US" dirty="0"/>
              <a:t> </a:t>
            </a:r>
            <a:r>
              <a:rPr lang="en-US" dirty="0" err="1"/>
              <a:t>phẩm</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3574534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ltLang="de-DE" dirty="0"/>
              <a:t>ERP - Enterprise Resource Planning - breaks down the traditional barrier that exist within a corporation.  For anyone to benefit from ERP, everyone has to contribute, this is the key to ERP survival.</a:t>
            </a:r>
          </a:p>
          <a:p>
            <a:r>
              <a:rPr lang="en-US" altLang="de-DE" dirty="0"/>
              <a:t>Silo – </a:t>
            </a:r>
            <a:r>
              <a:rPr lang="en-US" altLang="de-DE" dirty="0" err="1"/>
              <a:t>các</a:t>
            </a:r>
            <a:r>
              <a:rPr lang="en-US" altLang="de-DE" dirty="0"/>
              <a:t> </a:t>
            </a:r>
            <a:r>
              <a:rPr lang="en-US" altLang="de-DE" dirty="0" err="1"/>
              <a:t>pháo</a:t>
            </a:r>
            <a:r>
              <a:rPr lang="en-US" altLang="de-DE" dirty="0"/>
              <a:t> </a:t>
            </a:r>
            <a:r>
              <a:rPr lang="en-US" altLang="de-DE" dirty="0" err="1"/>
              <a:t>đài</a:t>
            </a:r>
            <a:r>
              <a:rPr lang="en-US" altLang="de-DE" dirty="0"/>
              <a:t> </a:t>
            </a:r>
            <a:r>
              <a:rPr lang="en-US" altLang="de-DE" dirty="0" err="1"/>
              <a:t>phòng</a:t>
            </a:r>
            <a:r>
              <a:rPr lang="en-US" altLang="de-DE" dirty="0"/>
              <a:t> </a:t>
            </a:r>
            <a:r>
              <a:rPr lang="en-US" altLang="de-DE" dirty="0" err="1"/>
              <a:t>thủ</a:t>
            </a:r>
            <a:r>
              <a:rPr lang="en-US" altLang="de-DE" dirty="0"/>
              <a:t> </a:t>
            </a:r>
            <a:r>
              <a:rPr lang="en-US" altLang="de-DE" dirty="0" err="1"/>
              <a:t>riêng</a:t>
            </a:r>
            <a:r>
              <a:rPr lang="en-US" altLang="de-DE" dirty="0"/>
              <a:t>/</a:t>
            </a:r>
            <a:r>
              <a:rPr lang="en-US" altLang="de-DE" dirty="0" err="1"/>
              <a:t>các</a:t>
            </a:r>
            <a:r>
              <a:rPr lang="en-US" altLang="de-DE" dirty="0"/>
              <a:t> </a:t>
            </a:r>
            <a:r>
              <a:rPr lang="en-US" altLang="de-DE" dirty="0" err="1"/>
              <a:t>nghiệp</a:t>
            </a:r>
            <a:r>
              <a:rPr lang="en-US" altLang="de-DE" dirty="0"/>
              <a:t> </a:t>
            </a:r>
            <a:r>
              <a:rPr lang="en-US" altLang="de-DE" dirty="0" err="1"/>
              <a:t>vụ</a:t>
            </a:r>
            <a:r>
              <a:rPr lang="en-US" altLang="de-DE" dirty="0"/>
              <a:t>, </a:t>
            </a:r>
            <a:r>
              <a:rPr lang="en-US" altLang="de-DE" dirty="0" err="1"/>
              <a:t>hoạt</a:t>
            </a:r>
            <a:r>
              <a:rPr lang="en-US" altLang="de-DE" dirty="0"/>
              <a:t> </a:t>
            </a:r>
            <a:r>
              <a:rPr lang="en-US" altLang="de-DE" dirty="0" err="1"/>
              <a:t>động</a:t>
            </a:r>
            <a:r>
              <a:rPr lang="en-US" altLang="de-DE" dirty="0"/>
              <a:t> </a:t>
            </a:r>
            <a:r>
              <a:rPr lang="en-US" altLang="de-DE" dirty="0" err="1"/>
              <a:t>biệt</a:t>
            </a:r>
            <a:r>
              <a:rPr lang="en-US" altLang="de-DE" dirty="0"/>
              <a:t> </a:t>
            </a:r>
            <a:r>
              <a:rPr lang="en-US" altLang="de-DE" dirty="0" err="1"/>
              <a:t>lập</a:t>
            </a:r>
            <a:r>
              <a:rPr lang="en-US" altLang="de-DE" dirty="0"/>
              <a:t> </a:t>
            </a:r>
            <a:r>
              <a:rPr lang="en-US" altLang="de-DE" dirty="0" err="1"/>
              <a:t>với</a:t>
            </a:r>
            <a:r>
              <a:rPr lang="en-US" altLang="de-DE" dirty="0"/>
              <a:t> </a:t>
            </a:r>
            <a:r>
              <a:rPr lang="en-US" altLang="de-DE" dirty="0" err="1"/>
              <a:t>nhau</a:t>
            </a:r>
            <a:endParaRPr lang="en-US" altLang="de-DE" dirty="0"/>
          </a:p>
          <a:p>
            <a:r>
              <a:rPr lang="en-US" altLang="de-DE" dirty="0"/>
              <a:t>There has to be a common agenda throughout the business.  To get the commitment from everyone, everyone has to believe their needs and objectives are addressed by the plan, learning the tools and techniques to accomplish this is then relatively easy. </a:t>
            </a:r>
          </a:p>
          <a:p>
            <a:r>
              <a:rPr lang="en-US" altLang="de-DE" dirty="0" err="1"/>
              <a:t>Vì</a:t>
            </a:r>
            <a:r>
              <a:rPr lang="en-US" altLang="de-DE" dirty="0"/>
              <a:t> </a:t>
            </a:r>
            <a:r>
              <a:rPr lang="en-US" altLang="de-DE" dirty="0" err="1"/>
              <a:t>công</a:t>
            </a:r>
            <a:r>
              <a:rPr lang="en-US" altLang="de-DE" dirty="0"/>
              <a:t> ty Global </a:t>
            </a:r>
            <a:r>
              <a:rPr lang="en-US" altLang="de-DE" dirty="0" err="1"/>
              <a:t>có</a:t>
            </a:r>
            <a:r>
              <a:rPr lang="en-US" altLang="de-DE" dirty="0"/>
              <a:t> </a:t>
            </a:r>
            <a:r>
              <a:rPr lang="en-US" altLang="de-DE" dirty="0" err="1"/>
              <a:t>hoạt</a:t>
            </a:r>
            <a:r>
              <a:rPr lang="en-US" altLang="de-DE" dirty="0"/>
              <a:t> </a:t>
            </a:r>
            <a:r>
              <a:rPr lang="en-US" altLang="de-DE" dirty="0" err="1"/>
              <a:t>động</a:t>
            </a:r>
            <a:r>
              <a:rPr lang="en-US" altLang="de-DE" dirty="0"/>
              <a:t> ở </a:t>
            </a:r>
            <a:r>
              <a:rPr lang="en-US" altLang="de-DE" dirty="0" err="1"/>
              <a:t>nhiều</a:t>
            </a:r>
            <a:r>
              <a:rPr lang="en-US" altLang="de-DE" dirty="0"/>
              <a:t> </a:t>
            </a:r>
            <a:r>
              <a:rPr lang="en-US" altLang="de-DE" dirty="0" err="1"/>
              <a:t>địa</a:t>
            </a:r>
            <a:r>
              <a:rPr lang="en-US" altLang="de-DE" dirty="0"/>
              <a:t> </a:t>
            </a:r>
            <a:r>
              <a:rPr lang="en-US" altLang="de-DE" dirty="0" err="1"/>
              <a:t>điểm</a:t>
            </a:r>
            <a:r>
              <a:rPr lang="en-US" altLang="de-DE" dirty="0"/>
              <a:t> </a:t>
            </a:r>
            <a:r>
              <a:rPr lang="en-US" altLang="de-DE" dirty="0" err="1"/>
              <a:t>nên</a:t>
            </a:r>
            <a:r>
              <a:rPr lang="en-US" altLang="de-DE" dirty="0"/>
              <a:t> </a:t>
            </a:r>
            <a:r>
              <a:rPr lang="en-US" altLang="de-DE" dirty="0" err="1"/>
              <a:t>cần</a:t>
            </a:r>
            <a:r>
              <a:rPr lang="en-US" altLang="de-DE" dirty="0"/>
              <a:t> </a:t>
            </a:r>
            <a:r>
              <a:rPr lang="en-US" altLang="de-DE" dirty="0" err="1"/>
              <a:t>sự</a:t>
            </a:r>
            <a:r>
              <a:rPr lang="en-US" altLang="de-DE" dirty="0"/>
              <a:t> </a:t>
            </a:r>
            <a:r>
              <a:rPr lang="en-US" altLang="de-DE" dirty="0" err="1"/>
              <a:t>hợp</a:t>
            </a:r>
            <a:r>
              <a:rPr lang="en-US" altLang="de-DE" dirty="0"/>
              <a:t> </a:t>
            </a:r>
            <a:r>
              <a:rPr lang="en-US" altLang="de-DE" dirty="0" err="1"/>
              <a:t>nhất</a:t>
            </a:r>
            <a:r>
              <a:rPr lang="en-US" altLang="de-DE" dirty="0"/>
              <a:t>, </a:t>
            </a:r>
            <a:r>
              <a:rPr lang="en-US" altLang="de-DE" dirty="0" err="1"/>
              <a:t>tích</a:t>
            </a:r>
            <a:r>
              <a:rPr lang="en-US" altLang="de-DE" dirty="0"/>
              <a:t> </a:t>
            </a:r>
            <a:r>
              <a:rPr lang="en-US" altLang="de-DE" dirty="0" err="1"/>
              <a:t>hợp</a:t>
            </a:r>
            <a:r>
              <a:rPr lang="en-US" altLang="de-DE" dirty="0"/>
              <a:t> </a:t>
            </a:r>
            <a:r>
              <a:rPr lang="en-US" altLang="de-DE" dirty="0" err="1"/>
              <a:t>dữ</a:t>
            </a:r>
            <a:r>
              <a:rPr lang="en-US" altLang="de-DE" dirty="0"/>
              <a:t> </a:t>
            </a:r>
            <a:r>
              <a:rPr lang="en-US" altLang="de-DE" dirty="0" err="1"/>
              <a:t>liệu</a:t>
            </a:r>
            <a:r>
              <a:rPr lang="en-US" altLang="de-DE" dirty="0"/>
              <a:t> </a:t>
            </a:r>
            <a:r>
              <a:rPr lang="en-US" altLang="de-DE" dirty="0" err="1"/>
              <a:t>để</a:t>
            </a:r>
            <a:r>
              <a:rPr lang="en-US" altLang="de-DE" dirty="0"/>
              <a:t> </a:t>
            </a:r>
            <a:r>
              <a:rPr lang="en-US" altLang="de-DE" dirty="0" err="1"/>
              <a:t>thuận</a:t>
            </a:r>
            <a:r>
              <a:rPr lang="en-US" altLang="de-DE" dirty="0"/>
              <a:t> </a:t>
            </a:r>
            <a:r>
              <a:rPr lang="en-US" altLang="de-DE" dirty="0" err="1"/>
              <a:t>lợi</a:t>
            </a:r>
            <a:r>
              <a:rPr lang="en-US" altLang="de-DE" dirty="0"/>
              <a:t> </a:t>
            </a:r>
            <a:r>
              <a:rPr lang="en-US" altLang="de-DE" dirty="0" err="1"/>
              <a:t>cho</a:t>
            </a:r>
            <a:r>
              <a:rPr lang="en-US" altLang="de-DE" dirty="0"/>
              <a:t> </a:t>
            </a:r>
            <a:r>
              <a:rPr lang="en-US" altLang="de-DE" dirty="0" err="1"/>
              <a:t>tổng</a:t>
            </a:r>
            <a:r>
              <a:rPr lang="en-US" altLang="de-DE" dirty="0"/>
              <a:t> </a:t>
            </a:r>
            <a:r>
              <a:rPr lang="en-US" altLang="de-DE" dirty="0" err="1"/>
              <a:t>hợp</a:t>
            </a:r>
            <a:r>
              <a:rPr lang="en-US" altLang="de-DE" dirty="0"/>
              <a:t> </a:t>
            </a:r>
            <a:r>
              <a:rPr lang="en-US" altLang="de-DE" dirty="0" err="1"/>
              <a:t>báo</a:t>
            </a:r>
            <a:r>
              <a:rPr lang="en-US" altLang="de-DE" dirty="0"/>
              <a:t> </a:t>
            </a:r>
            <a:r>
              <a:rPr lang="en-US" altLang="de-DE" dirty="0" err="1"/>
              <a:t>cáo</a:t>
            </a:r>
            <a:r>
              <a:rPr lang="en-US" altLang="de-DE" dirty="0"/>
              <a:t>, </a:t>
            </a:r>
            <a:r>
              <a:rPr lang="en-US" altLang="de-DE" dirty="0" err="1"/>
              <a:t>phân</a:t>
            </a:r>
            <a:r>
              <a:rPr lang="en-US" altLang="de-DE" dirty="0"/>
              <a:t> </a:t>
            </a:r>
            <a:r>
              <a:rPr lang="en-US" altLang="de-DE" dirty="0" err="1"/>
              <a:t>tích</a:t>
            </a:r>
            <a:r>
              <a:rPr lang="en-US" altLang="de-DE" dirty="0"/>
              <a:t>, </a:t>
            </a:r>
            <a:r>
              <a:rPr lang="en-US" altLang="de-DE" dirty="0" err="1"/>
              <a:t>lập</a:t>
            </a:r>
            <a:r>
              <a:rPr lang="en-US" altLang="de-DE" dirty="0"/>
              <a:t> </a:t>
            </a:r>
            <a:r>
              <a:rPr lang="en-US" altLang="de-DE" dirty="0" err="1"/>
              <a:t>kế</a:t>
            </a:r>
            <a:r>
              <a:rPr lang="en-US" altLang="de-DE" dirty="0"/>
              <a:t> </a:t>
            </a:r>
            <a:r>
              <a:rPr lang="en-US" altLang="de-DE" dirty="0" err="1"/>
              <a:t>hoạch</a:t>
            </a:r>
            <a:r>
              <a:rPr lang="en-US" altLang="de-DE" dirty="0"/>
              <a:t>, </a:t>
            </a:r>
            <a:r>
              <a:rPr lang="en-US" altLang="de-DE" dirty="0" err="1"/>
              <a:t>kiểm</a:t>
            </a:r>
            <a:r>
              <a:rPr lang="en-US" altLang="de-DE" dirty="0"/>
              <a:t> </a:t>
            </a:r>
            <a:r>
              <a:rPr lang="en-US" altLang="de-DE" dirty="0" err="1"/>
              <a:t>soát</a:t>
            </a:r>
            <a:r>
              <a:rPr lang="en-US" altLang="de-DE" dirty="0"/>
              <a:t> </a:t>
            </a:r>
            <a:r>
              <a:rPr lang="en-US" altLang="de-DE" dirty="0" err="1"/>
              <a:t>hàng</a:t>
            </a:r>
            <a:r>
              <a:rPr lang="en-US" altLang="de-DE" dirty="0"/>
              <a:t> </a:t>
            </a:r>
            <a:r>
              <a:rPr lang="en-US" altLang="de-DE" dirty="0" err="1"/>
              <a:t>hóa</a:t>
            </a:r>
            <a:r>
              <a:rPr lang="en-US" altLang="de-DE" dirty="0"/>
              <a:t>/</a:t>
            </a:r>
            <a:r>
              <a:rPr lang="en-US" altLang="de-DE" dirty="0" err="1"/>
              <a:t>nguyên</a:t>
            </a:r>
            <a:r>
              <a:rPr lang="en-US" altLang="de-DE" dirty="0"/>
              <a:t> </a:t>
            </a:r>
            <a:r>
              <a:rPr lang="en-US" altLang="de-DE" dirty="0" err="1"/>
              <a:t>vật</a:t>
            </a:r>
            <a:r>
              <a:rPr lang="en-US" altLang="de-DE" dirty="0"/>
              <a:t> </a:t>
            </a:r>
            <a:r>
              <a:rPr lang="en-US" altLang="de-DE" dirty="0" err="1"/>
              <a:t>liệu</a:t>
            </a:r>
            <a:r>
              <a:rPr lang="en-US" altLang="de-DE" dirty="0"/>
              <a:t>, </a:t>
            </a:r>
            <a:r>
              <a:rPr lang="en-US" altLang="de-DE" dirty="0" err="1"/>
              <a:t>và</a:t>
            </a:r>
            <a:r>
              <a:rPr lang="en-US" altLang="de-DE" dirty="0"/>
              <a:t> </a:t>
            </a:r>
            <a:r>
              <a:rPr lang="en-US" altLang="de-DE" dirty="0" err="1"/>
              <a:t>các</a:t>
            </a:r>
            <a:r>
              <a:rPr lang="en-US" altLang="de-DE" dirty="0"/>
              <a:t> </a:t>
            </a:r>
            <a:r>
              <a:rPr lang="en-US" altLang="de-DE" dirty="0" err="1"/>
              <a:t>hoạt</a:t>
            </a:r>
            <a:r>
              <a:rPr lang="en-US" altLang="de-DE" dirty="0"/>
              <a:t> </a:t>
            </a:r>
            <a:r>
              <a:rPr lang="en-US" altLang="de-DE" dirty="0" err="1"/>
              <a:t>động</a:t>
            </a:r>
            <a:r>
              <a:rPr lang="en-US" altLang="de-DE" dirty="0"/>
              <a:t> </a:t>
            </a:r>
            <a:r>
              <a:rPr lang="en-US" altLang="de-DE" dirty="0" err="1"/>
              <a:t>quản</a:t>
            </a:r>
            <a:r>
              <a:rPr lang="en-US" altLang="de-DE" dirty="0"/>
              <a:t> </a:t>
            </a:r>
            <a:r>
              <a:rPr lang="en-US" altLang="de-DE" dirty="0" err="1"/>
              <a:t>trị</a:t>
            </a:r>
            <a:r>
              <a:rPr lang="en-US" altLang="de-DE" dirty="0"/>
              <a:t> </a:t>
            </a:r>
            <a:r>
              <a:rPr lang="en-US" altLang="de-DE" dirty="0" err="1"/>
              <a:t>doanh</a:t>
            </a:r>
            <a:r>
              <a:rPr lang="en-US" altLang="de-DE" dirty="0"/>
              <a:t> </a:t>
            </a:r>
            <a:r>
              <a:rPr lang="en-US" altLang="de-DE" dirty="0" err="1"/>
              <a:t>nghiệp</a:t>
            </a:r>
            <a:r>
              <a:rPr lang="en-US" altLang="de-DE" dirty="0"/>
              <a:t> </a:t>
            </a:r>
            <a:r>
              <a:rPr lang="en-US" altLang="de-DE" dirty="0" err="1"/>
              <a:t>chung</a:t>
            </a:r>
            <a:endParaRPr lang="en-US" altLang="de-DE" dirty="0"/>
          </a:p>
          <a:p>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28</a:t>
            </a:fld>
            <a:endParaRPr lang="de-DE" dirty="0"/>
          </a:p>
        </p:txBody>
      </p:sp>
    </p:spTree>
    <p:extLst>
      <p:ext uri="{BB962C8B-B14F-4D97-AF65-F5344CB8AC3E}">
        <p14:creationId xmlns:p14="http://schemas.microsoft.com/office/powerpoint/2010/main" val="4290350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Các</a:t>
            </a:r>
            <a:r>
              <a:rPr lang="en-US" dirty="0"/>
              <a:t> </a:t>
            </a:r>
            <a:r>
              <a:rPr lang="en-US" dirty="0" err="1"/>
              <a:t>quy</a:t>
            </a:r>
            <a:r>
              <a:rPr lang="en-US" dirty="0"/>
              <a:t> </a:t>
            </a:r>
            <a:r>
              <a:rPr lang="en-US" dirty="0" err="1"/>
              <a:t>trình</a:t>
            </a:r>
            <a:r>
              <a:rPr lang="en-US" dirty="0"/>
              <a:t> </a:t>
            </a:r>
            <a:r>
              <a:rPr lang="en-US" dirty="0" err="1"/>
              <a:t>từ</a:t>
            </a:r>
            <a:r>
              <a:rPr lang="en-US" dirty="0"/>
              <a:t> </a:t>
            </a:r>
            <a:r>
              <a:rPr lang="en-US" dirty="0" err="1"/>
              <a:t>lúc</a:t>
            </a:r>
            <a:r>
              <a:rPr lang="en-US" dirty="0"/>
              <a:t> </a:t>
            </a:r>
            <a:r>
              <a:rPr lang="en-US" dirty="0" err="1"/>
              <a:t>đặt</a:t>
            </a:r>
            <a:r>
              <a:rPr lang="en-US" dirty="0"/>
              <a:t> </a:t>
            </a:r>
            <a:r>
              <a:rPr lang="en-US" dirty="0" err="1"/>
              <a:t>hàng</a:t>
            </a:r>
            <a:r>
              <a:rPr lang="en-US" dirty="0"/>
              <a:t> </a:t>
            </a:r>
            <a:r>
              <a:rPr lang="en-US" dirty="0" err="1"/>
              <a:t>đến</a:t>
            </a:r>
            <a:r>
              <a:rPr lang="en-US" dirty="0"/>
              <a:t> </a:t>
            </a:r>
            <a:r>
              <a:rPr lang="en-US" dirty="0" err="1"/>
              <a:t>thu</a:t>
            </a:r>
            <a:r>
              <a:rPr lang="en-US" dirty="0"/>
              <a:t> </a:t>
            </a:r>
            <a:r>
              <a:rPr lang="en-US" dirty="0" err="1"/>
              <a:t>tiền</a:t>
            </a:r>
            <a:r>
              <a:rPr lang="en-US" dirty="0"/>
              <a:t>: </a:t>
            </a:r>
            <a:r>
              <a:rPr lang="en-US" dirty="0" err="1"/>
              <a:t>tương</a:t>
            </a:r>
            <a:r>
              <a:rPr lang="en-US" dirty="0"/>
              <a:t> </a:t>
            </a:r>
            <a:r>
              <a:rPr lang="en-US" dirty="0" err="1"/>
              <a:t>ứng</a:t>
            </a:r>
            <a:r>
              <a:rPr lang="en-US" dirty="0"/>
              <a:t> </a:t>
            </a:r>
            <a:r>
              <a:rPr lang="en-US" dirty="0" err="1"/>
              <a:t>các</a:t>
            </a:r>
            <a:r>
              <a:rPr lang="en-US" dirty="0"/>
              <a:t> module </a:t>
            </a:r>
            <a:r>
              <a:rPr lang="en-US" dirty="0" err="1"/>
              <a:t>của</a:t>
            </a:r>
            <a:r>
              <a:rPr lang="en-US" dirty="0"/>
              <a:t> </a:t>
            </a:r>
            <a:r>
              <a:rPr lang="en-US" dirty="0" err="1"/>
              <a:t>môn</a:t>
            </a:r>
            <a:r>
              <a:rPr lang="en-US" dirty="0"/>
              <a:t> SAP311</a:t>
            </a:r>
          </a:p>
          <a:p>
            <a:r>
              <a:rPr lang="en-US" dirty="0"/>
              <a:t>SD </a:t>
            </a:r>
            <a:r>
              <a:rPr lang="en-US" dirty="0" err="1"/>
              <a:t>và</a:t>
            </a:r>
            <a:r>
              <a:rPr lang="en-US" dirty="0"/>
              <a:t> MM</a:t>
            </a:r>
          </a:p>
          <a:p>
            <a:r>
              <a:rPr lang="en-US" dirty="0" err="1"/>
              <a:t>Bán</a:t>
            </a:r>
            <a:r>
              <a:rPr lang="en-US" dirty="0"/>
              <a:t> </a:t>
            </a:r>
            <a:r>
              <a:rPr lang="en-US" dirty="0" err="1"/>
              <a:t>hàng</a:t>
            </a:r>
            <a:r>
              <a:rPr lang="en-US" dirty="0"/>
              <a:t> </a:t>
            </a:r>
            <a:r>
              <a:rPr lang="en-US" dirty="0" err="1"/>
              <a:t>và</a:t>
            </a:r>
            <a:r>
              <a:rPr lang="en-US" dirty="0"/>
              <a:t> </a:t>
            </a:r>
            <a:r>
              <a:rPr lang="en-US" dirty="0" err="1"/>
              <a:t>phân</a:t>
            </a:r>
            <a:r>
              <a:rPr lang="en-US" dirty="0"/>
              <a:t> </a:t>
            </a:r>
            <a:r>
              <a:rPr lang="en-US" dirty="0" err="1"/>
              <a:t>phối</a:t>
            </a:r>
            <a:r>
              <a:rPr lang="en-US" dirty="0"/>
              <a:t> </a:t>
            </a:r>
            <a:r>
              <a:rPr lang="en-US" dirty="0" err="1"/>
              <a:t>hàng</a:t>
            </a:r>
            <a:endParaRPr lang="en-US" dirty="0"/>
          </a:p>
          <a:p>
            <a:r>
              <a:rPr lang="en-US" dirty="0" err="1"/>
              <a:t>Quản</a:t>
            </a:r>
            <a:r>
              <a:rPr lang="en-US" dirty="0"/>
              <a:t> </a:t>
            </a:r>
            <a:r>
              <a:rPr lang="en-US" dirty="0" err="1"/>
              <a:t>lý</a:t>
            </a:r>
            <a:r>
              <a:rPr lang="en-US" dirty="0"/>
              <a:t> </a:t>
            </a:r>
            <a:r>
              <a:rPr lang="en-US" dirty="0" err="1"/>
              <a:t>nguyên</a:t>
            </a:r>
            <a:r>
              <a:rPr lang="en-US" dirty="0"/>
              <a:t> </a:t>
            </a:r>
            <a:r>
              <a:rPr lang="en-US" dirty="0" err="1"/>
              <a:t>vật</a:t>
            </a:r>
            <a:r>
              <a:rPr lang="en-US" dirty="0"/>
              <a:t> </a:t>
            </a:r>
            <a:r>
              <a:rPr lang="en-US" dirty="0" err="1"/>
              <a:t>liệu</a:t>
            </a:r>
            <a:endParaRPr lang="en-US" dirty="0"/>
          </a:p>
          <a:p>
            <a:endParaRPr lang="en-US" dirty="0"/>
          </a:p>
          <a:p>
            <a:r>
              <a:rPr lang="en-US" dirty="0"/>
              <a:t>Trong </a:t>
            </a:r>
            <a:r>
              <a:rPr lang="en-US" b="1" dirty="0"/>
              <a:t>SD (</a:t>
            </a:r>
            <a:r>
              <a:rPr lang="en-US" b="1" dirty="0" err="1"/>
              <a:t>các</a:t>
            </a:r>
            <a:r>
              <a:rPr lang="en-US" b="1" dirty="0"/>
              <a:t> ô </a:t>
            </a:r>
            <a:r>
              <a:rPr lang="en-US" b="1" dirty="0" err="1"/>
              <a:t>màu</a:t>
            </a:r>
            <a:r>
              <a:rPr lang="en-US" b="1" dirty="0"/>
              <a:t> </a:t>
            </a:r>
            <a:r>
              <a:rPr lang="en-US" b="1" dirty="0" err="1"/>
              <a:t>xanh</a:t>
            </a:r>
            <a:r>
              <a:rPr lang="en-US" b="1" dirty="0"/>
              <a:t>)</a:t>
            </a:r>
            <a:r>
              <a:rPr lang="en-US" dirty="0"/>
              <a:t>: </a:t>
            </a:r>
            <a:r>
              <a:rPr lang="en-US" dirty="0" err="1"/>
              <a:t>tạo</a:t>
            </a:r>
            <a:r>
              <a:rPr lang="en-US" dirty="0"/>
              <a:t> Master data </a:t>
            </a:r>
            <a:r>
              <a:rPr lang="en-US" dirty="0" err="1"/>
              <a:t>cho</a:t>
            </a:r>
            <a:r>
              <a:rPr lang="en-US" dirty="0"/>
              <a:t> </a:t>
            </a:r>
            <a:r>
              <a:rPr lang="en-US" dirty="0" err="1"/>
              <a:t>kh</a:t>
            </a:r>
            <a:r>
              <a:rPr lang="en-US" dirty="0"/>
              <a:t>, </a:t>
            </a:r>
            <a:r>
              <a:rPr lang="en-US" dirty="0" err="1"/>
              <a:t>tạo</a:t>
            </a:r>
            <a:r>
              <a:rPr lang="en-US" dirty="0"/>
              <a:t> </a:t>
            </a:r>
            <a:r>
              <a:rPr lang="en-US" dirty="0" err="1"/>
              <a:t>người</a:t>
            </a:r>
            <a:r>
              <a:rPr lang="en-US" dirty="0"/>
              <a:t> contact (sale person) </a:t>
            </a:r>
            <a:r>
              <a:rPr lang="en-US" dirty="0" err="1"/>
              <a:t>cho</a:t>
            </a:r>
            <a:r>
              <a:rPr lang="en-US" dirty="0"/>
              <a:t> </a:t>
            </a:r>
            <a:r>
              <a:rPr lang="en-US" dirty="0" err="1"/>
              <a:t>kh</a:t>
            </a:r>
            <a:r>
              <a:rPr lang="en-US" dirty="0"/>
              <a:t>, </a:t>
            </a:r>
            <a:r>
              <a:rPr lang="en-US" dirty="0" err="1"/>
              <a:t>thay</a:t>
            </a:r>
            <a:r>
              <a:rPr lang="en-US" dirty="0"/>
              <a:t> </a:t>
            </a:r>
            <a:r>
              <a:rPr lang="en-US" dirty="0" err="1"/>
              <a:t>đổi</a:t>
            </a:r>
            <a:r>
              <a:rPr lang="en-US" dirty="0"/>
              <a:t>/</a:t>
            </a:r>
            <a:r>
              <a:rPr lang="en-US" dirty="0" err="1"/>
              <a:t>cập</a:t>
            </a:r>
            <a:r>
              <a:rPr lang="en-US" dirty="0"/>
              <a:t> </a:t>
            </a:r>
            <a:r>
              <a:rPr lang="en-US" dirty="0" err="1"/>
              <a:t>nhật</a:t>
            </a:r>
            <a:r>
              <a:rPr lang="en-US" dirty="0"/>
              <a:t> </a:t>
            </a:r>
            <a:r>
              <a:rPr lang="en-US" dirty="0" err="1"/>
              <a:t>thông</a:t>
            </a:r>
            <a:r>
              <a:rPr lang="en-US" dirty="0"/>
              <a:t> tin </a:t>
            </a:r>
            <a:r>
              <a:rPr lang="en-US" dirty="0" err="1"/>
              <a:t>kh</a:t>
            </a:r>
            <a:r>
              <a:rPr lang="en-US" dirty="0"/>
              <a:t>, </a:t>
            </a:r>
            <a:r>
              <a:rPr lang="en-US" dirty="0" err="1"/>
              <a:t>tạo</a:t>
            </a:r>
            <a:r>
              <a:rPr lang="en-US" dirty="0"/>
              <a:t> </a:t>
            </a:r>
            <a:r>
              <a:rPr lang="en-US" dirty="0" err="1"/>
              <a:t>yêu</a:t>
            </a:r>
            <a:r>
              <a:rPr lang="en-US" dirty="0"/>
              <a:t> </a:t>
            </a:r>
            <a:r>
              <a:rPr lang="en-US" dirty="0" err="1"/>
              <a:t>cầu</a:t>
            </a:r>
            <a:r>
              <a:rPr lang="en-US" dirty="0"/>
              <a:t> </a:t>
            </a:r>
            <a:r>
              <a:rPr lang="en-US" dirty="0" err="1"/>
              <a:t>từ</a:t>
            </a:r>
            <a:r>
              <a:rPr lang="en-US" dirty="0"/>
              <a:t> </a:t>
            </a:r>
            <a:r>
              <a:rPr lang="en-US" dirty="0" err="1"/>
              <a:t>kh</a:t>
            </a:r>
            <a:r>
              <a:rPr lang="en-US" dirty="0"/>
              <a:t> (</a:t>
            </a:r>
            <a:r>
              <a:rPr lang="en-US" dirty="0" err="1"/>
              <a:t>từ</a:t>
            </a:r>
            <a:r>
              <a:rPr lang="en-US" dirty="0"/>
              <a:t> </a:t>
            </a:r>
            <a:r>
              <a:rPr lang="en-US" dirty="0" err="1"/>
              <a:t>nghiên</a:t>
            </a:r>
            <a:r>
              <a:rPr lang="en-US" dirty="0"/>
              <a:t> </a:t>
            </a:r>
            <a:r>
              <a:rPr lang="en-US" dirty="0" err="1"/>
              <a:t>cứu</a:t>
            </a:r>
            <a:r>
              <a:rPr lang="en-US" dirty="0"/>
              <a:t> </a:t>
            </a:r>
            <a:r>
              <a:rPr lang="en-US" dirty="0" err="1"/>
              <a:t>thị</a:t>
            </a:r>
            <a:r>
              <a:rPr lang="en-US" dirty="0"/>
              <a:t> </a:t>
            </a:r>
            <a:r>
              <a:rPr lang="en-US" dirty="0" err="1"/>
              <a:t>trường</a:t>
            </a:r>
            <a:r>
              <a:rPr lang="en-US" dirty="0"/>
              <a:t>), </a:t>
            </a:r>
            <a:r>
              <a:rPr lang="en-US" dirty="0" err="1"/>
              <a:t>tạo</a:t>
            </a:r>
            <a:r>
              <a:rPr lang="en-US" dirty="0"/>
              <a:t> </a:t>
            </a:r>
            <a:r>
              <a:rPr lang="en-US" dirty="0" err="1"/>
              <a:t>báo</a:t>
            </a:r>
            <a:r>
              <a:rPr lang="en-US" dirty="0"/>
              <a:t> </a:t>
            </a:r>
            <a:r>
              <a:rPr lang="en-US" dirty="0" err="1"/>
              <a:t>giá</a:t>
            </a:r>
            <a:r>
              <a:rPr lang="en-US" dirty="0"/>
              <a:t>, </a:t>
            </a:r>
            <a:r>
              <a:rPr lang="en-US" dirty="0" err="1"/>
              <a:t>tạo</a:t>
            </a:r>
            <a:r>
              <a:rPr lang="en-US" dirty="0"/>
              <a:t> </a:t>
            </a:r>
            <a:r>
              <a:rPr lang="en-US" dirty="0" err="1"/>
              <a:t>đơn</a:t>
            </a:r>
            <a:r>
              <a:rPr lang="en-US" dirty="0"/>
              <a:t> </a:t>
            </a:r>
            <a:r>
              <a:rPr lang="en-US" dirty="0" err="1"/>
              <a:t>bán</a:t>
            </a:r>
            <a:r>
              <a:rPr lang="en-US" dirty="0"/>
              <a:t> </a:t>
            </a:r>
            <a:r>
              <a:rPr lang="en-US" dirty="0" err="1"/>
              <a:t>hàng</a:t>
            </a:r>
            <a:endParaRPr lang="en-US" dirty="0"/>
          </a:p>
          <a:p>
            <a:r>
              <a:rPr lang="en-US" dirty="0"/>
              <a:t>Sau </a:t>
            </a:r>
            <a:r>
              <a:rPr lang="en-US" dirty="0" err="1"/>
              <a:t>khi</a:t>
            </a:r>
            <a:r>
              <a:rPr lang="en-US" dirty="0"/>
              <a:t> SAP </a:t>
            </a:r>
            <a:r>
              <a:rPr lang="en-US" dirty="0" err="1"/>
              <a:t>tích</a:t>
            </a:r>
            <a:r>
              <a:rPr lang="en-US" dirty="0"/>
              <a:t> </a:t>
            </a:r>
            <a:r>
              <a:rPr lang="en-US" dirty="0" err="1"/>
              <a:t>hợp</a:t>
            </a:r>
            <a:r>
              <a:rPr lang="en-US" dirty="0"/>
              <a:t> </a:t>
            </a:r>
            <a:r>
              <a:rPr lang="en-US" dirty="0" err="1"/>
              <a:t>dữ</a:t>
            </a:r>
            <a:r>
              <a:rPr lang="en-US" dirty="0"/>
              <a:t> </a:t>
            </a:r>
            <a:r>
              <a:rPr lang="en-US" dirty="0" err="1"/>
              <a:t>liệu</a:t>
            </a:r>
            <a:r>
              <a:rPr lang="en-US" dirty="0"/>
              <a:t> </a:t>
            </a:r>
            <a:r>
              <a:rPr lang="en-US" dirty="0" err="1"/>
              <a:t>từ</a:t>
            </a:r>
            <a:r>
              <a:rPr lang="en-US" dirty="0"/>
              <a:t> </a:t>
            </a:r>
            <a:r>
              <a:rPr lang="en-US" dirty="0" err="1"/>
              <a:t>phân</a:t>
            </a:r>
            <a:r>
              <a:rPr lang="en-US" dirty="0"/>
              <a:t> </a:t>
            </a:r>
            <a:r>
              <a:rPr lang="en-US" dirty="0" err="1"/>
              <a:t>hệ</a:t>
            </a:r>
            <a:r>
              <a:rPr lang="en-US" dirty="0"/>
              <a:t> (module) SD qua </a:t>
            </a:r>
            <a:r>
              <a:rPr lang="en-US" b="1" dirty="0"/>
              <a:t>MM </a:t>
            </a:r>
            <a:r>
              <a:rPr lang="en-US" b="1" dirty="0" err="1"/>
              <a:t>để</a:t>
            </a:r>
            <a:r>
              <a:rPr lang="en-US" b="1" dirty="0"/>
              <a:t> check </a:t>
            </a:r>
            <a:r>
              <a:rPr lang="en-US" b="1" dirty="0" err="1"/>
              <a:t>tồn</a:t>
            </a:r>
            <a:r>
              <a:rPr lang="en-US" b="1" dirty="0"/>
              <a:t> </a:t>
            </a:r>
            <a:r>
              <a:rPr lang="en-US" b="1" dirty="0" err="1"/>
              <a:t>kho</a:t>
            </a:r>
            <a:r>
              <a:rPr lang="en-US" b="1" dirty="0"/>
              <a:t> (</a:t>
            </a:r>
            <a:r>
              <a:rPr lang="en-US" b="1" dirty="0" err="1"/>
              <a:t>các</a:t>
            </a:r>
            <a:r>
              <a:rPr lang="en-US" b="1" dirty="0"/>
              <a:t> ô </a:t>
            </a:r>
            <a:r>
              <a:rPr lang="en-US" b="1" dirty="0" err="1"/>
              <a:t>màu</a:t>
            </a:r>
            <a:r>
              <a:rPr lang="en-US" b="1" dirty="0"/>
              <a:t> </a:t>
            </a:r>
            <a:r>
              <a:rPr lang="en-US" b="1" dirty="0" err="1"/>
              <a:t>vàng</a:t>
            </a:r>
            <a:r>
              <a:rPr lang="en-US" dirty="0"/>
              <a:t>). </a:t>
            </a:r>
            <a:r>
              <a:rPr lang="en-US" dirty="0" err="1"/>
              <a:t>Hiển</a:t>
            </a:r>
            <a:r>
              <a:rPr lang="en-US" dirty="0"/>
              <a:t> </a:t>
            </a:r>
            <a:r>
              <a:rPr lang="en-US" dirty="0" err="1"/>
              <a:t>thị</a:t>
            </a:r>
            <a:r>
              <a:rPr lang="en-US" dirty="0"/>
              <a:t> </a:t>
            </a:r>
            <a:r>
              <a:rPr lang="en-US" dirty="0" err="1"/>
              <a:t>đơn</a:t>
            </a:r>
            <a:r>
              <a:rPr lang="en-US" dirty="0"/>
              <a:t> </a:t>
            </a:r>
            <a:r>
              <a:rPr lang="en-US" dirty="0" err="1"/>
              <a:t>bán</a:t>
            </a:r>
            <a:r>
              <a:rPr lang="en-US" dirty="0"/>
              <a:t> </a:t>
            </a:r>
            <a:r>
              <a:rPr lang="en-US" dirty="0" err="1"/>
              <a:t>hàng</a:t>
            </a:r>
            <a:r>
              <a:rPr lang="en-US" dirty="0"/>
              <a:t>. </a:t>
            </a:r>
            <a:r>
              <a:rPr lang="en-US" dirty="0" err="1"/>
              <a:t>Bắt</a:t>
            </a:r>
            <a:r>
              <a:rPr lang="en-US" dirty="0"/>
              <a:t> </a:t>
            </a:r>
            <a:r>
              <a:rPr lang="en-US" dirty="0" err="1"/>
              <a:t>đầu</a:t>
            </a:r>
            <a:r>
              <a:rPr lang="en-US" dirty="0"/>
              <a:t> </a:t>
            </a:r>
            <a:r>
              <a:rPr lang="en-US" dirty="0" err="1"/>
              <a:t>quy</a:t>
            </a:r>
            <a:r>
              <a:rPr lang="en-US" dirty="0"/>
              <a:t> </a:t>
            </a:r>
            <a:r>
              <a:rPr lang="en-US" dirty="0" err="1"/>
              <a:t>trình</a:t>
            </a:r>
            <a:r>
              <a:rPr lang="en-US" dirty="0"/>
              <a:t> </a:t>
            </a:r>
            <a:r>
              <a:rPr lang="en-US" dirty="0" err="1"/>
              <a:t>giao</a:t>
            </a:r>
            <a:r>
              <a:rPr lang="en-US" dirty="0"/>
              <a:t> </a:t>
            </a:r>
            <a:r>
              <a:rPr lang="en-US" dirty="0" err="1"/>
              <a:t>hàng</a:t>
            </a:r>
            <a:r>
              <a:rPr lang="en-US" dirty="0"/>
              <a:t>. </a:t>
            </a:r>
            <a:r>
              <a:rPr lang="en-US" dirty="0" err="1"/>
              <a:t>Soạn</a:t>
            </a:r>
            <a:r>
              <a:rPr lang="en-US" dirty="0"/>
              <a:t> </a:t>
            </a:r>
            <a:r>
              <a:rPr lang="en-US" dirty="0" err="1"/>
              <a:t>hàng</a:t>
            </a:r>
            <a:r>
              <a:rPr lang="en-US" dirty="0"/>
              <a:t> </a:t>
            </a:r>
            <a:r>
              <a:rPr lang="en-US" dirty="0" err="1"/>
              <a:t>để</a:t>
            </a:r>
            <a:r>
              <a:rPr lang="en-US" dirty="0"/>
              <a:t> </a:t>
            </a:r>
            <a:r>
              <a:rPr lang="en-US" dirty="0" err="1"/>
              <a:t>xuất</a:t>
            </a:r>
            <a:r>
              <a:rPr lang="en-US" dirty="0"/>
              <a:t> </a:t>
            </a:r>
            <a:r>
              <a:rPr lang="en-US" dirty="0" err="1"/>
              <a:t>kho</a:t>
            </a:r>
            <a:endParaRPr lang="en-US" dirty="0"/>
          </a:p>
          <a:p>
            <a:r>
              <a:rPr lang="en-US" dirty="0"/>
              <a:t>Post goods issue (</a:t>
            </a:r>
            <a:r>
              <a:rPr lang="en-US" dirty="0" err="1"/>
              <a:t>giống</a:t>
            </a:r>
            <a:r>
              <a:rPr lang="en-US" dirty="0"/>
              <a:t> good delivery note) </a:t>
            </a:r>
            <a:r>
              <a:rPr lang="en-US" dirty="0" err="1"/>
              <a:t>sau</a:t>
            </a:r>
            <a:r>
              <a:rPr lang="en-US" dirty="0"/>
              <a:t> </a:t>
            </a:r>
            <a:r>
              <a:rPr lang="en-US" dirty="0" err="1"/>
              <a:t>khi</a:t>
            </a:r>
            <a:r>
              <a:rPr lang="en-US" dirty="0"/>
              <a:t> </a:t>
            </a:r>
            <a:r>
              <a:rPr lang="en-US" dirty="0" err="1"/>
              <a:t>xuất</a:t>
            </a:r>
            <a:r>
              <a:rPr lang="en-US" dirty="0"/>
              <a:t> </a:t>
            </a:r>
            <a:r>
              <a:rPr lang="en-US" dirty="0" err="1"/>
              <a:t>hàng</a:t>
            </a:r>
            <a:r>
              <a:rPr lang="en-US" dirty="0"/>
              <a:t> </a:t>
            </a:r>
            <a:r>
              <a:rPr lang="en-US" dirty="0" err="1"/>
              <a:t>bán</a:t>
            </a:r>
            <a:r>
              <a:rPr lang="en-US" dirty="0"/>
              <a:t>, </a:t>
            </a:r>
            <a:r>
              <a:rPr lang="en-US" dirty="0" err="1"/>
              <a:t>phát</a:t>
            </a:r>
            <a:r>
              <a:rPr lang="en-US" dirty="0"/>
              <a:t> </a:t>
            </a:r>
            <a:r>
              <a:rPr lang="en-US" dirty="0" err="1"/>
              <a:t>hành</a:t>
            </a:r>
            <a:r>
              <a:rPr lang="en-US" dirty="0"/>
              <a:t> </a:t>
            </a:r>
            <a:r>
              <a:rPr lang="en-US" dirty="0" err="1"/>
              <a:t>phiếu</a:t>
            </a:r>
            <a:r>
              <a:rPr lang="en-US" dirty="0"/>
              <a:t> </a:t>
            </a:r>
            <a:r>
              <a:rPr lang="en-US" dirty="0" err="1"/>
              <a:t>xuất</a:t>
            </a:r>
            <a:r>
              <a:rPr lang="en-US" dirty="0"/>
              <a:t> </a:t>
            </a:r>
            <a:r>
              <a:rPr lang="en-US" dirty="0" err="1"/>
              <a:t>kho</a:t>
            </a:r>
            <a:r>
              <a:rPr lang="en-US" dirty="0"/>
              <a:t>.</a:t>
            </a:r>
          </a:p>
          <a:p>
            <a:r>
              <a:rPr lang="en-US" dirty="0" err="1"/>
              <a:t>Giá</a:t>
            </a:r>
            <a:r>
              <a:rPr lang="en-US" dirty="0"/>
              <a:t> </a:t>
            </a:r>
            <a:r>
              <a:rPr lang="en-US" dirty="0" err="1"/>
              <a:t>trị</a:t>
            </a:r>
            <a:r>
              <a:rPr lang="en-US" dirty="0"/>
              <a:t> </a:t>
            </a:r>
            <a:r>
              <a:rPr lang="en-US" dirty="0" err="1"/>
              <a:t>tồn</a:t>
            </a:r>
            <a:r>
              <a:rPr lang="en-US" dirty="0"/>
              <a:t> </a:t>
            </a:r>
            <a:r>
              <a:rPr lang="en-US" dirty="0" err="1"/>
              <a:t>kho</a:t>
            </a:r>
            <a:r>
              <a:rPr lang="en-US" dirty="0"/>
              <a:t> </a:t>
            </a:r>
            <a:r>
              <a:rPr lang="en-US" dirty="0" err="1"/>
              <a:t>giảm</a:t>
            </a:r>
            <a:r>
              <a:rPr lang="en-US" dirty="0"/>
              <a:t> </a:t>
            </a:r>
            <a:r>
              <a:rPr lang="en-US" dirty="0" err="1"/>
              <a:t>ghi</a:t>
            </a:r>
            <a:r>
              <a:rPr lang="en-US" dirty="0"/>
              <a:t> </a:t>
            </a:r>
            <a:r>
              <a:rPr lang="en-US" dirty="0" err="1"/>
              <a:t>nhận</a:t>
            </a:r>
            <a:r>
              <a:rPr lang="en-US" dirty="0"/>
              <a:t> </a:t>
            </a:r>
            <a:r>
              <a:rPr lang="en-US" dirty="0" err="1"/>
              <a:t>dữ</a:t>
            </a:r>
            <a:r>
              <a:rPr lang="en-US" dirty="0"/>
              <a:t> </a:t>
            </a:r>
            <a:r>
              <a:rPr lang="en-US" dirty="0" err="1"/>
              <a:t>liệu</a:t>
            </a:r>
            <a:r>
              <a:rPr lang="en-US" dirty="0"/>
              <a:t> </a:t>
            </a:r>
            <a:r>
              <a:rPr lang="en-US" dirty="0" err="1"/>
              <a:t>trong</a:t>
            </a:r>
            <a:r>
              <a:rPr lang="en-US" dirty="0"/>
              <a:t> </a:t>
            </a:r>
            <a:r>
              <a:rPr lang="en-US" b="1" dirty="0"/>
              <a:t>module FI (ô </a:t>
            </a:r>
            <a:r>
              <a:rPr lang="en-US" b="1" dirty="0" err="1"/>
              <a:t>xanh</a:t>
            </a:r>
            <a:r>
              <a:rPr lang="en-US" b="1" dirty="0"/>
              <a:t> </a:t>
            </a:r>
            <a:r>
              <a:rPr lang="en-US" b="1" dirty="0" err="1"/>
              <a:t>lá</a:t>
            </a:r>
            <a:r>
              <a:rPr lang="en-US" b="1" dirty="0"/>
              <a:t>)</a:t>
            </a:r>
            <a:r>
              <a:rPr lang="en-US" dirty="0"/>
              <a:t>. </a:t>
            </a:r>
            <a:r>
              <a:rPr lang="en-US" dirty="0" err="1"/>
              <a:t>Xuất</a:t>
            </a:r>
            <a:r>
              <a:rPr lang="en-US" dirty="0"/>
              <a:t> </a:t>
            </a:r>
            <a:r>
              <a:rPr lang="en-US" dirty="0" err="1"/>
              <a:t>hóa</a:t>
            </a:r>
            <a:r>
              <a:rPr lang="en-US" dirty="0"/>
              <a:t> </a:t>
            </a:r>
            <a:r>
              <a:rPr lang="en-US" dirty="0" err="1"/>
              <a:t>đơn</a:t>
            </a:r>
            <a:r>
              <a:rPr lang="en-US" dirty="0"/>
              <a:t>. </a:t>
            </a:r>
            <a:r>
              <a:rPr lang="en-US" dirty="0" err="1"/>
              <a:t>Hiển</a:t>
            </a:r>
            <a:r>
              <a:rPr lang="en-US" dirty="0"/>
              <a:t> </a:t>
            </a:r>
            <a:r>
              <a:rPr lang="en-US" dirty="0" err="1"/>
              <a:t>thị</a:t>
            </a:r>
            <a:r>
              <a:rPr lang="en-US" dirty="0"/>
              <a:t> </a:t>
            </a:r>
            <a:r>
              <a:rPr lang="en-US" dirty="0" err="1"/>
              <a:t>hóa</a:t>
            </a:r>
            <a:r>
              <a:rPr lang="en-US" dirty="0"/>
              <a:t> </a:t>
            </a:r>
            <a:r>
              <a:rPr lang="en-US" dirty="0" err="1"/>
              <a:t>đơn</a:t>
            </a:r>
            <a:r>
              <a:rPr lang="en-US" dirty="0"/>
              <a:t>, </a:t>
            </a:r>
            <a:r>
              <a:rPr lang="en-US" dirty="0" err="1"/>
              <a:t>ghi</a:t>
            </a:r>
            <a:r>
              <a:rPr lang="en-US" dirty="0"/>
              <a:t> </a:t>
            </a:r>
            <a:r>
              <a:rPr lang="en-US" dirty="0" err="1"/>
              <a:t>nhận</a:t>
            </a:r>
            <a:r>
              <a:rPr lang="en-US" dirty="0"/>
              <a:t> </a:t>
            </a:r>
            <a:r>
              <a:rPr lang="en-US" dirty="0" err="1"/>
              <a:t>doanh</a:t>
            </a:r>
            <a:r>
              <a:rPr lang="en-US" dirty="0"/>
              <a:t> </a:t>
            </a:r>
            <a:r>
              <a:rPr lang="en-US" dirty="0" err="1"/>
              <a:t>số</a:t>
            </a:r>
            <a:r>
              <a:rPr lang="en-US" dirty="0"/>
              <a:t> </a:t>
            </a:r>
            <a:r>
              <a:rPr lang="en-US" dirty="0" err="1"/>
              <a:t>và</a:t>
            </a:r>
            <a:r>
              <a:rPr lang="en-US" dirty="0"/>
              <a:t> </a:t>
            </a:r>
            <a:r>
              <a:rPr lang="en-US" dirty="0" err="1"/>
              <a:t>công</a:t>
            </a:r>
            <a:r>
              <a:rPr lang="en-US" dirty="0"/>
              <a:t> </a:t>
            </a:r>
            <a:r>
              <a:rPr lang="en-US" dirty="0" err="1"/>
              <a:t>nợ</a:t>
            </a:r>
            <a:r>
              <a:rPr lang="en-US" dirty="0"/>
              <a:t>. Sau </a:t>
            </a:r>
            <a:r>
              <a:rPr lang="en-US" dirty="0" err="1"/>
              <a:t>khi</a:t>
            </a:r>
            <a:r>
              <a:rPr lang="en-US" dirty="0"/>
              <a:t> </a:t>
            </a:r>
            <a:r>
              <a:rPr lang="en-US" dirty="0" err="1"/>
              <a:t>nhậ</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1471111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Procure-to-cash hay P2P (procure-to-pay) </a:t>
            </a:r>
            <a:r>
              <a:rPr lang="en-US" dirty="0" err="1"/>
              <a:t>là</a:t>
            </a:r>
            <a:r>
              <a:rPr lang="en-US" dirty="0"/>
              <a:t> </a:t>
            </a:r>
            <a:r>
              <a:rPr lang="en-US" dirty="0" err="1"/>
              <a:t>quy</a:t>
            </a:r>
            <a:r>
              <a:rPr lang="en-US" dirty="0"/>
              <a:t> </a:t>
            </a:r>
            <a:r>
              <a:rPr lang="en-US" dirty="0" err="1"/>
              <a:t>trình</a:t>
            </a:r>
            <a:r>
              <a:rPr lang="en-US" dirty="0"/>
              <a:t> </a:t>
            </a:r>
            <a:r>
              <a:rPr lang="en-US" dirty="0" err="1"/>
              <a:t>từ</a:t>
            </a:r>
            <a:r>
              <a:rPr lang="en-US" dirty="0"/>
              <a:t> </a:t>
            </a:r>
            <a:r>
              <a:rPr lang="en-US" dirty="0" err="1"/>
              <a:t>mua</a:t>
            </a:r>
            <a:r>
              <a:rPr lang="en-US" dirty="0"/>
              <a:t> </a:t>
            </a:r>
            <a:r>
              <a:rPr lang="en-US" dirty="0" err="1"/>
              <a:t>hàng</a:t>
            </a:r>
            <a:r>
              <a:rPr lang="en-US" dirty="0"/>
              <a:t> </a:t>
            </a:r>
            <a:r>
              <a:rPr lang="en-US" dirty="0" err="1"/>
              <a:t>đến</a:t>
            </a:r>
            <a:r>
              <a:rPr lang="en-US" dirty="0"/>
              <a:t> </a:t>
            </a:r>
            <a:r>
              <a:rPr lang="en-US" dirty="0" err="1"/>
              <a:t>thanh</a:t>
            </a:r>
            <a:r>
              <a:rPr lang="en-US" dirty="0"/>
              <a:t> </a:t>
            </a:r>
            <a:r>
              <a:rPr lang="en-US" dirty="0" err="1"/>
              <a:t>toán</a:t>
            </a:r>
            <a:r>
              <a:rPr lang="en-US" dirty="0"/>
              <a:t> </a:t>
            </a:r>
            <a:r>
              <a:rPr lang="en-US" dirty="0" err="1"/>
              <a:t>cho</a:t>
            </a:r>
            <a:r>
              <a:rPr lang="en-US" dirty="0"/>
              <a:t> </a:t>
            </a:r>
            <a:r>
              <a:rPr lang="en-US" dirty="0" err="1"/>
              <a:t>nhà</a:t>
            </a:r>
            <a:r>
              <a:rPr lang="en-US" dirty="0"/>
              <a:t> </a:t>
            </a:r>
            <a:r>
              <a:rPr lang="en-US" dirty="0" err="1"/>
              <a:t>cung</a:t>
            </a:r>
            <a:r>
              <a:rPr lang="en-US" dirty="0"/>
              <a:t> </a:t>
            </a:r>
            <a:r>
              <a:rPr lang="en-US" dirty="0" err="1"/>
              <a:t>cấp</a:t>
            </a:r>
            <a:r>
              <a:rPr lang="en-US" dirty="0"/>
              <a:t> (NCC)</a:t>
            </a:r>
          </a:p>
          <a:p>
            <a:endParaRPr lang="en-US" dirty="0"/>
          </a:p>
          <a:p>
            <a:r>
              <a:rPr lang="en-US" dirty="0"/>
              <a:t>Purchase requisition: </a:t>
            </a:r>
            <a:r>
              <a:rPr lang="en-US" dirty="0" err="1"/>
              <a:t>yêu</a:t>
            </a:r>
            <a:r>
              <a:rPr lang="en-US" dirty="0"/>
              <a:t> </a:t>
            </a:r>
            <a:r>
              <a:rPr lang="en-US" dirty="0" err="1"/>
              <a:t>cầu</a:t>
            </a:r>
            <a:r>
              <a:rPr lang="en-US" dirty="0"/>
              <a:t> </a:t>
            </a:r>
            <a:r>
              <a:rPr lang="en-US" dirty="0" err="1"/>
              <a:t>mua</a:t>
            </a:r>
            <a:r>
              <a:rPr lang="en-US" dirty="0"/>
              <a:t> </a:t>
            </a:r>
            <a:r>
              <a:rPr lang="en-US" dirty="0" err="1"/>
              <a:t>hàng</a:t>
            </a:r>
            <a:r>
              <a:rPr lang="en-US" dirty="0"/>
              <a:t> </a:t>
            </a:r>
            <a:r>
              <a:rPr lang="en-US" dirty="0" err="1"/>
              <a:t>nội</a:t>
            </a:r>
            <a:r>
              <a:rPr lang="en-US" dirty="0"/>
              <a:t> </a:t>
            </a:r>
            <a:r>
              <a:rPr lang="en-US" dirty="0" err="1"/>
              <a:t>bộ</a:t>
            </a:r>
            <a:endParaRPr lang="en-US" dirty="0"/>
          </a:p>
          <a:p>
            <a:r>
              <a:rPr lang="en-US" dirty="0"/>
              <a:t>Request for quotation: </a:t>
            </a:r>
            <a:r>
              <a:rPr lang="en-US" dirty="0" err="1"/>
              <a:t>yêu</a:t>
            </a:r>
            <a:r>
              <a:rPr lang="en-US" dirty="0"/>
              <a:t> </a:t>
            </a:r>
            <a:r>
              <a:rPr lang="en-US" dirty="0" err="1"/>
              <a:t>cầu</a:t>
            </a:r>
            <a:r>
              <a:rPr lang="en-US" dirty="0"/>
              <a:t> </a:t>
            </a:r>
            <a:r>
              <a:rPr lang="en-US" dirty="0" err="1"/>
              <a:t>báo</a:t>
            </a:r>
            <a:r>
              <a:rPr lang="en-US" dirty="0"/>
              <a:t> </a:t>
            </a:r>
            <a:r>
              <a:rPr lang="en-US" dirty="0" err="1"/>
              <a:t>giá</a:t>
            </a:r>
            <a:r>
              <a:rPr lang="en-US" dirty="0"/>
              <a:t> </a:t>
            </a:r>
          </a:p>
          <a:p>
            <a:r>
              <a:rPr lang="en-US" dirty="0"/>
              <a:t>Purchase order (PO): </a:t>
            </a:r>
            <a:r>
              <a:rPr lang="en-US" dirty="0" err="1"/>
              <a:t>đơn</a:t>
            </a:r>
            <a:r>
              <a:rPr lang="en-US" dirty="0"/>
              <a:t> </a:t>
            </a:r>
            <a:r>
              <a:rPr lang="en-US" dirty="0" err="1"/>
              <a:t>mua</a:t>
            </a:r>
            <a:r>
              <a:rPr lang="en-US" dirty="0"/>
              <a:t> </a:t>
            </a:r>
            <a:r>
              <a:rPr lang="en-US" dirty="0" err="1"/>
              <a:t>hàng</a:t>
            </a:r>
            <a:endParaRPr lang="en-US" dirty="0"/>
          </a:p>
          <a:p>
            <a:r>
              <a:rPr lang="en-US" dirty="0" err="1"/>
              <a:t>Kiểm</a:t>
            </a:r>
            <a:r>
              <a:rPr lang="en-US" dirty="0"/>
              <a:t> </a:t>
            </a:r>
            <a:r>
              <a:rPr lang="en-US" dirty="0" err="1"/>
              <a:t>tra</a:t>
            </a:r>
            <a:r>
              <a:rPr lang="en-US" dirty="0"/>
              <a:t> </a:t>
            </a:r>
            <a:r>
              <a:rPr lang="en-US" dirty="0" err="1"/>
              <a:t>báo</a:t>
            </a:r>
            <a:r>
              <a:rPr lang="en-US" dirty="0"/>
              <a:t> </a:t>
            </a:r>
            <a:r>
              <a:rPr lang="en-US" dirty="0" err="1"/>
              <a:t>giá</a:t>
            </a:r>
            <a:r>
              <a:rPr lang="en-US" dirty="0"/>
              <a:t>, </a:t>
            </a:r>
            <a:r>
              <a:rPr lang="en-US" dirty="0" err="1"/>
              <a:t>đánh</a:t>
            </a:r>
            <a:r>
              <a:rPr lang="en-US" dirty="0"/>
              <a:t> </a:t>
            </a:r>
            <a:r>
              <a:rPr lang="en-US" dirty="0" err="1"/>
              <a:t>giá</a:t>
            </a:r>
            <a:r>
              <a:rPr lang="en-US" dirty="0"/>
              <a:t> </a:t>
            </a:r>
            <a:r>
              <a:rPr lang="en-US" dirty="0" err="1"/>
              <a:t>nhà</a:t>
            </a:r>
            <a:r>
              <a:rPr lang="en-US" dirty="0"/>
              <a:t> </a:t>
            </a:r>
            <a:r>
              <a:rPr lang="en-US" dirty="0" err="1"/>
              <a:t>cung</a:t>
            </a:r>
            <a:r>
              <a:rPr lang="en-US" dirty="0"/>
              <a:t> </a:t>
            </a:r>
            <a:r>
              <a:rPr lang="en-US" dirty="0" err="1"/>
              <a:t>cấp</a:t>
            </a:r>
            <a:r>
              <a:rPr lang="en-US" dirty="0"/>
              <a:t>, </a:t>
            </a:r>
            <a:r>
              <a:rPr lang="en-US" dirty="0" err="1"/>
              <a:t>chấp</a:t>
            </a:r>
            <a:r>
              <a:rPr lang="en-US" dirty="0"/>
              <a:t> </a:t>
            </a:r>
            <a:r>
              <a:rPr lang="en-US" dirty="0" err="1"/>
              <a:t>nhận</a:t>
            </a:r>
            <a:r>
              <a:rPr lang="en-US" dirty="0"/>
              <a:t>/</a:t>
            </a:r>
            <a:r>
              <a:rPr lang="en-US" dirty="0" err="1"/>
              <a:t>từ</a:t>
            </a:r>
            <a:r>
              <a:rPr lang="en-US" dirty="0"/>
              <a:t> </a:t>
            </a:r>
            <a:r>
              <a:rPr lang="en-US" dirty="0" err="1"/>
              <a:t>chối</a:t>
            </a:r>
            <a:r>
              <a:rPr lang="en-US" dirty="0"/>
              <a:t> </a:t>
            </a:r>
            <a:r>
              <a:rPr lang="en-US" dirty="0" err="1"/>
              <a:t>báo</a:t>
            </a:r>
            <a:r>
              <a:rPr lang="en-US" dirty="0"/>
              <a:t> </a:t>
            </a:r>
            <a:r>
              <a:rPr lang="en-US" dirty="0" err="1"/>
              <a:t>giá</a:t>
            </a:r>
            <a:r>
              <a:rPr lang="en-US" dirty="0"/>
              <a:t>, </a:t>
            </a:r>
            <a:r>
              <a:rPr lang="en-US" dirty="0" err="1"/>
              <a:t>tạo</a:t>
            </a:r>
            <a:r>
              <a:rPr lang="en-US" dirty="0"/>
              <a:t> </a:t>
            </a:r>
            <a:r>
              <a:rPr lang="en-US" dirty="0" err="1"/>
              <a:t>đơn</a:t>
            </a:r>
            <a:r>
              <a:rPr lang="en-US" dirty="0"/>
              <a:t> </a:t>
            </a:r>
            <a:r>
              <a:rPr lang="en-US" dirty="0" err="1"/>
              <a:t>mua</a:t>
            </a:r>
            <a:r>
              <a:rPr lang="en-US" dirty="0"/>
              <a:t> </a:t>
            </a:r>
            <a:r>
              <a:rPr lang="en-US" dirty="0" err="1"/>
              <a:t>hàng</a:t>
            </a:r>
            <a:r>
              <a:rPr lang="en-US" dirty="0"/>
              <a:t> (PO)</a:t>
            </a:r>
          </a:p>
          <a:p>
            <a:endParaRPr lang="en-US" dirty="0"/>
          </a:p>
          <a:p>
            <a:pPr algn="l"/>
            <a:r>
              <a:rPr lang="vi-VN" b="0" i="0" dirty="0">
                <a:solidFill>
                  <a:srgbClr val="D1D5DB"/>
                </a:solidFill>
                <a:effectLst/>
                <a:latin typeface="Söhne"/>
              </a:rPr>
              <a:t>Quy trình</a:t>
            </a:r>
            <a:r>
              <a:rPr lang="en-US" b="0" i="0" dirty="0">
                <a:solidFill>
                  <a:srgbClr val="D1D5DB"/>
                </a:solidFill>
                <a:effectLst/>
                <a:latin typeface="Söhne"/>
              </a:rPr>
              <a:t> P2P</a:t>
            </a:r>
            <a:r>
              <a:rPr lang="vi-VN" b="0" i="0" dirty="0">
                <a:solidFill>
                  <a:srgbClr val="D1D5DB"/>
                </a:solidFill>
                <a:effectLst/>
                <a:latin typeface="Söhne"/>
              </a:rPr>
              <a:t> này bao gồm nhiều bước từ việc tìm kiếm và chọn nhà cung cấp cho đến việc thanh toán cho những sản phẩm hoặc dịch vụ được mua.</a:t>
            </a:r>
            <a:endParaRPr lang="en-US" b="0" i="0" dirty="0">
              <a:solidFill>
                <a:srgbClr val="D1D5DB"/>
              </a:solidFill>
              <a:effectLst/>
              <a:latin typeface="Söhne"/>
            </a:endParaRPr>
          </a:p>
          <a:p>
            <a:pPr algn="l">
              <a:buFont typeface="+mj-lt"/>
              <a:buAutoNum type="arabicPeriod"/>
            </a:pPr>
            <a:r>
              <a:rPr lang="vi-VN" b="0" i="0" dirty="0">
                <a:solidFill>
                  <a:srgbClr val="D1D5DB"/>
                </a:solidFill>
                <a:effectLst/>
                <a:latin typeface="Söhne"/>
              </a:rPr>
              <a:t>Đặt hàng: tìm kiếm nhà cung cấp phù hợp, tạo đơn đặt hàng và gửi đơn đến nhà cung cấp.</a:t>
            </a:r>
          </a:p>
          <a:p>
            <a:pPr algn="l">
              <a:buFont typeface="+mj-lt"/>
              <a:buAutoNum type="arabicPeriod"/>
            </a:pPr>
            <a:r>
              <a:rPr lang="vi-VN" b="0" i="0" dirty="0">
                <a:solidFill>
                  <a:srgbClr val="D1D5DB"/>
                </a:solidFill>
                <a:effectLst/>
                <a:latin typeface="Söhne"/>
              </a:rPr>
              <a:t>Xác nhận đơn đặt hàng: Nhà cung cấp xác nhận đơn đặt hàng và xác định thời gian giao hàng và giá cả.</a:t>
            </a:r>
          </a:p>
          <a:p>
            <a:pPr algn="l">
              <a:buFont typeface="+mj-lt"/>
              <a:buAutoNum type="arabicPeriod"/>
            </a:pPr>
            <a:r>
              <a:rPr lang="vi-VN" b="0" i="0" dirty="0">
                <a:solidFill>
                  <a:srgbClr val="D1D5DB"/>
                </a:solidFill>
                <a:effectLst/>
                <a:latin typeface="Söhne"/>
              </a:rPr>
              <a:t>Nhận hàng: nhận hàng từ nhà cung cấp và kiểm tra chất lượng và số lượng hàng hóa.</a:t>
            </a:r>
          </a:p>
          <a:p>
            <a:pPr algn="l">
              <a:buFont typeface="+mj-lt"/>
              <a:buAutoNum type="arabicPeriod"/>
            </a:pPr>
            <a:r>
              <a:rPr lang="vi-VN" b="0" i="0" dirty="0">
                <a:solidFill>
                  <a:srgbClr val="D1D5DB"/>
                </a:solidFill>
                <a:effectLst/>
                <a:latin typeface="Söhne"/>
              </a:rPr>
              <a:t>Xác nhận thanh toán: xác nhận rằng hàng hóa đã được nhận và hợp lệ để thanh toán.</a:t>
            </a:r>
          </a:p>
          <a:p>
            <a:pPr algn="l">
              <a:buFont typeface="+mj-lt"/>
              <a:buAutoNum type="arabicPeriod"/>
            </a:pPr>
            <a:r>
              <a:rPr lang="vi-VN" b="0" i="0" dirty="0">
                <a:solidFill>
                  <a:srgbClr val="D1D5DB"/>
                </a:solidFill>
                <a:effectLst/>
                <a:latin typeface="Söhne"/>
              </a:rPr>
              <a:t>Thanh toán: thanh toán cho nhà cung cấp theo đúng hợp đồng đã ký kết.</a:t>
            </a:r>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3802104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Distribution channel – </a:t>
            </a:r>
            <a:r>
              <a:rPr lang="en-US" dirty="0" err="1"/>
              <a:t>kênh</a:t>
            </a:r>
            <a:r>
              <a:rPr lang="en-US" dirty="0"/>
              <a:t> </a:t>
            </a:r>
            <a:r>
              <a:rPr lang="en-US" dirty="0" err="1"/>
              <a:t>bán</a:t>
            </a:r>
            <a:r>
              <a:rPr lang="en-US" dirty="0"/>
              <a:t> </a:t>
            </a:r>
            <a:r>
              <a:rPr lang="en-US" dirty="0" err="1"/>
              <a:t>hàng</a:t>
            </a:r>
            <a:r>
              <a:rPr lang="en-US" dirty="0"/>
              <a:t>: Wholesale (WH) </a:t>
            </a:r>
          </a:p>
        </p:txBody>
      </p:sp>
      <p:sp>
        <p:nvSpPr>
          <p:cNvPr id="4" name="Slide Number Placeholder 3"/>
          <p:cNvSpPr>
            <a:spLocks noGrp="1"/>
          </p:cNvSpPr>
          <p:nvPr>
            <p:ph type="sldNum" sz="quarter" idx="5"/>
          </p:nvPr>
        </p:nvSpPr>
        <p:spPr/>
        <p:txBody>
          <a:bodyPr/>
          <a:lstStyle/>
          <a:p>
            <a:fld id="{7D8C2C35-2B8A-446E-BEC0-FD36716C29AC}" type="slidenum">
              <a:rPr lang="de-DE" smtClean="0"/>
              <a:pPr/>
              <a:t>31</a:t>
            </a:fld>
            <a:endParaRPr lang="de-DE" dirty="0"/>
          </a:p>
        </p:txBody>
      </p:sp>
    </p:spTree>
    <p:extLst>
      <p:ext uri="{BB962C8B-B14F-4D97-AF65-F5344CB8AC3E}">
        <p14:creationId xmlns:p14="http://schemas.microsoft.com/office/powerpoint/2010/main" val="2388365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altLang="de-DE" dirty="0"/>
              <a:t>Organizational units displayed in grey are not yet implemented, but are already planned in GBI.</a:t>
            </a:r>
            <a:endParaRPr lang="de-DE" altLang="de-DE" dirty="0"/>
          </a:p>
          <a:p>
            <a:endParaRPr lang="de-DE" dirty="0"/>
          </a:p>
        </p:txBody>
      </p:sp>
      <p:sp>
        <p:nvSpPr>
          <p:cNvPr id="4" name="Foliennummernplatzhalter 3"/>
          <p:cNvSpPr>
            <a:spLocks noGrp="1"/>
          </p:cNvSpPr>
          <p:nvPr>
            <p:ph type="sldNum" sz="quarter" idx="10"/>
          </p:nvPr>
        </p:nvSpPr>
        <p:spPr/>
        <p:txBody>
          <a:bodyPr/>
          <a:lstStyle/>
          <a:p>
            <a:fld id="{7D8C2C35-2B8A-446E-BEC0-FD36716C29AC}" type="slidenum">
              <a:rPr lang="de-DE" smtClean="0"/>
              <a:pPr/>
              <a:t>32</a:t>
            </a:fld>
            <a:endParaRPr lang="de-DE" dirty="0"/>
          </a:p>
        </p:txBody>
      </p:sp>
    </p:spTree>
    <p:extLst>
      <p:ext uri="{BB962C8B-B14F-4D97-AF65-F5344CB8AC3E}">
        <p14:creationId xmlns:p14="http://schemas.microsoft.com/office/powerpoint/2010/main" val="1732771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33</a:t>
            </a:fld>
            <a:endParaRPr lang="de-DE" dirty="0"/>
          </a:p>
        </p:txBody>
      </p:sp>
    </p:spTree>
    <p:extLst>
      <p:ext uri="{BB962C8B-B14F-4D97-AF65-F5344CB8AC3E}">
        <p14:creationId xmlns:p14="http://schemas.microsoft.com/office/powerpoint/2010/main" val="2002220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907928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a:t>
            </a:r>
            <a:r>
              <a:rPr lang="en-US" dirty="0" err="1"/>
              <a:t>kết</a:t>
            </a:r>
            <a:r>
              <a:rPr lang="en-US" dirty="0"/>
              <a:t> </a:t>
            </a:r>
            <a:r>
              <a:rPr lang="en-US" dirty="0" err="1"/>
              <a:t>quả</a:t>
            </a:r>
            <a:r>
              <a:rPr lang="en-US" dirty="0"/>
              <a:t> </a:t>
            </a:r>
            <a:r>
              <a:rPr lang="en-US" dirty="0" err="1"/>
              <a:t>của</a:t>
            </a:r>
            <a:r>
              <a:rPr lang="en-US" dirty="0"/>
              <a:t> transaction data </a:t>
            </a:r>
            <a:r>
              <a:rPr lang="en-US" dirty="0" err="1"/>
              <a:t>sau</a:t>
            </a:r>
            <a:r>
              <a:rPr lang="en-US" dirty="0"/>
              <a:t> </a:t>
            </a:r>
            <a:r>
              <a:rPr lang="en-US" dirty="0" err="1"/>
              <a:t>khi</a:t>
            </a:r>
            <a:r>
              <a:rPr lang="en-US" dirty="0"/>
              <a:t> </a:t>
            </a:r>
            <a:r>
              <a:rPr lang="en-US" dirty="0" err="1"/>
              <a:t>tạo</a:t>
            </a:r>
            <a:r>
              <a:rPr lang="en-US" dirty="0"/>
              <a:t> </a:t>
            </a:r>
            <a:r>
              <a:rPr lang="en-US" dirty="0" err="1"/>
              <a:t>xong</a:t>
            </a:r>
            <a:r>
              <a:rPr lang="en-US" dirty="0"/>
              <a:t>, </a:t>
            </a:r>
            <a:r>
              <a:rPr lang="en-US" dirty="0" err="1"/>
              <a:t>ghi</a:t>
            </a:r>
            <a:r>
              <a:rPr lang="en-US" dirty="0"/>
              <a:t> </a:t>
            </a:r>
            <a:r>
              <a:rPr lang="en-US" dirty="0" err="1"/>
              <a:t>nhận</a:t>
            </a:r>
            <a:r>
              <a:rPr lang="en-US" dirty="0"/>
              <a:t> </a:t>
            </a:r>
            <a:r>
              <a:rPr lang="en-US" dirty="0" err="1"/>
              <a:t>lịch</a:t>
            </a:r>
            <a:r>
              <a:rPr lang="en-US" dirty="0"/>
              <a:t> </a:t>
            </a:r>
            <a:r>
              <a:rPr lang="en-US" dirty="0" err="1"/>
              <a:t>sử</a:t>
            </a:r>
            <a:r>
              <a:rPr lang="en-US" dirty="0"/>
              <a:t> </a:t>
            </a:r>
            <a:r>
              <a:rPr lang="en-US" dirty="0" err="1"/>
              <a:t>giao</a:t>
            </a:r>
            <a:r>
              <a:rPr lang="en-US" dirty="0"/>
              <a:t> </a:t>
            </a:r>
            <a:r>
              <a:rPr lang="en-US" dirty="0" err="1"/>
              <a:t>dịch</a:t>
            </a:r>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123061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tabLst>
                <a:tab pos="1971675" algn="l"/>
              </a:tabLst>
            </a:pPr>
            <a:r>
              <a:rPr lang="en-US" altLang="de-DE" dirty="0"/>
              <a:t>The ultimate goal of all presales activities is to equip the sales technician with all the </a:t>
            </a:r>
            <a:r>
              <a:rPr lang="en-US" altLang="de-DE" b="1" dirty="0"/>
              <a:t>information</a:t>
            </a:r>
            <a:r>
              <a:rPr lang="en-US" altLang="de-DE" dirty="0"/>
              <a:t> necessary to negotiate and complete the potential sale</a:t>
            </a:r>
          </a:p>
          <a:p>
            <a:pPr lvl="1">
              <a:tabLst>
                <a:tab pos="1971675" algn="l"/>
              </a:tabLst>
            </a:pPr>
            <a:r>
              <a:rPr lang="en-US" altLang="de-DE" dirty="0"/>
              <a:t>Past sales activity</a:t>
            </a:r>
          </a:p>
          <a:p>
            <a:pPr lvl="1">
              <a:tabLst>
                <a:tab pos="1971675" algn="l"/>
              </a:tabLst>
            </a:pPr>
            <a:r>
              <a:rPr lang="en-US" altLang="de-DE" dirty="0"/>
              <a:t>Past communication</a:t>
            </a:r>
          </a:p>
          <a:p>
            <a:pPr lvl="1">
              <a:tabLst>
                <a:tab pos="1971675" algn="l"/>
              </a:tabLst>
            </a:pPr>
            <a:r>
              <a:rPr lang="en-US" altLang="de-DE" dirty="0"/>
              <a:t>Contact information</a:t>
            </a:r>
          </a:p>
          <a:p>
            <a:pPr lvl="1">
              <a:tabLst>
                <a:tab pos="1971675" algn="l"/>
              </a:tabLst>
            </a:pPr>
            <a:r>
              <a:rPr lang="en-US" altLang="de-DE" dirty="0"/>
              <a:t>General company info</a:t>
            </a:r>
          </a:p>
          <a:p>
            <a:pPr lvl="1">
              <a:tabLst>
                <a:tab pos="1971675" algn="l"/>
              </a:tabLst>
            </a:pPr>
            <a:r>
              <a:rPr lang="en-US" altLang="de-DE" dirty="0"/>
              <a:t>Credit limits and usage</a:t>
            </a:r>
          </a:p>
          <a:p>
            <a:pPr lvl="1">
              <a:tabLst>
                <a:tab pos="1971675" algn="l"/>
              </a:tabLst>
            </a:pPr>
            <a:r>
              <a:rPr lang="en-US" altLang="de-DE" dirty="0"/>
              <a:t>Current backorders</a:t>
            </a:r>
          </a:p>
          <a:p>
            <a:pPr lvl="1">
              <a:tabLst>
                <a:tab pos="1971675" algn="l"/>
              </a:tabLst>
            </a:pPr>
            <a:r>
              <a:rPr lang="en-US" altLang="de-DE" dirty="0"/>
              <a:t>Creating and tracking customer contacts and communications (sales activity)</a:t>
            </a:r>
          </a:p>
          <a:p>
            <a:pPr lvl="2">
              <a:tabLst>
                <a:tab pos="1971675" algn="l"/>
              </a:tabLst>
            </a:pPr>
            <a:r>
              <a:rPr lang="en-US" altLang="de-DE" dirty="0"/>
              <a:t>Phone call records</a:t>
            </a:r>
          </a:p>
          <a:p>
            <a:pPr lvl="2">
              <a:tabLst>
                <a:tab pos="1971675" algn="l"/>
              </a:tabLst>
            </a:pPr>
            <a:r>
              <a:rPr lang="en-US" altLang="de-DE" dirty="0"/>
              <a:t>On-site meeting</a:t>
            </a:r>
          </a:p>
          <a:p>
            <a:pPr lvl="2">
              <a:tabLst>
                <a:tab pos="1971675" algn="l"/>
              </a:tabLst>
            </a:pPr>
            <a:r>
              <a:rPr lang="en-US" altLang="de-DE" dirty="0"/>
              <a:t>Letters</a:t>
            </a:r>
          </a:p>
          <a:p>
            <a:pPr lvl="2">
              <a:tabLst>
                <a:tab pos="1971675" algn="l"/>
              </a:tabLst>
            </a:pPr>
            <a:r>
              <a:rPr lang="en-US" altLang="de-DE" dirty="0"/>
              <a:t>Campaign communication</a:t>
            </a:r>
          </a:p>
          <a:p>
            <a:pPr>
              <a:lnSpc>
                <a:spcPct val="90000"/>
              </a:lnSpc>
              <a:tabLst>
                <a:tab pos="1971675" algn="l"/>
              </a:tabLst>
            </a:pPr>
            <a:r>
              <a:rPr lang="en-US" altLang="de-DE" dirty="0"/>
              <a:t>Pre-sales documents: Inquiries (customer’s request to a company for information or</a:t>
            </a:r>
          </a:p>
          <a:p>
            <a:pPr marL="0" indent="0">
              <a:lnSpc>
                <a:spcPct val="90000"/>
              </a:lnSpc>
              <a:buNone/>
              <a:tabLst>
                <a:tab pos="1971675" algn="l"/>
              </a:tabLst>
            </a:pPr>
            <a:r>
              <a:rPr lang="en-US" altLang="de-DE" dirty="0"/>
              <a:t>   quotation) and Quotations (presents the customer with a legally binding offer )</a:t>
            </a:r>
          </a:p>
          <a:p>
            <a:pPr marL="357188" marR="0" lvl="2" indent="-180975" algn="l" defTabSz="1088776" rtl="0" eaLnBrk="1" fontAlgn="auto" latinLnBrk="0" hangingPunct="1">
              <a:lnSpc>
                <a:spcPct val="100000"/>
              </a:lnSpc>
              <a:spcBef>
                <a:spcPts val="0"/>
              </a:spcBef>
              <a:spcAft>
                <a:spcPts val="0"/>
              </a:spcAft>
              <a:buClr>
                <a:schemeClr val="accent1"/>
              </a:buClr>
              <a:buSzPct val="100000"/>
              <a:buFont typeface="Wingdings" pitchFamily="2" charset="2"/>
              <a:buChar char=""/>
              <a:tabLst>
                <a:tab pos="1971675" algn="l"/>
              </a:tabLst>
              <a:defRPr/>
            </a:pPr>
            <a:r>
              <a:rPr lang="en-US" altLang="de-DE" dirty="0"/>
              <a:t>These documents help identify possible sales related activity and determine sales probability.</a:t>
            </a:r>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35</a:t>
            </a:fld>
            <a:endParaRPr lang="de-DE" dirty="0"/>
          </a:p>
        </p:txBody>
      </p:sp>
    </p:spTree>
    <p:extLst>
      <p:ext uri="{BB962C8B-B14F-4D97-AF65-F5344CB8AC3E}">
        <p14:creationId xmlns:p14="http://schemas.microsoft.com/office/powerpoint/2010/main" val="2449885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1" indent="0" algn="l" defTabSz="1088776" rtl="0" eaLnBrk="1" fontAlgn="auto" latinLnBrk="0" hangingPunct="1">
              <a:lnSpc>
                <a:spcPct val="100000"/>
              </a:lnSpc>
              <a:spcBef>
                <a:spcPts val="0"/>
              </a:spcBef>
              <a:spcAft>
                <a:spcPts val="0"/>
              </a:spcAft>
              <a:buClr>
                <a:schemeClr val="accent1"/>
              </a:buClr>
              <a:buSzPct val="100000"/>
              <a:buFont typeface="Wingdings" pitchFamily="2" charset="2"/>
              <a:buNone/>
              <a:tabLst>
                <a:tab pos="1971675" algn="l"/>
              </a:tabLst>
              <a:defRPr/>
            </a:pPr>
            <a:r>
              <a:rPr lang="vi-VN" b="0" i="0" dirty="0">
                <a:solidFill>
                  <a:srgbClr val="D1D5DB"/>
                </a:solidFill>
                <a:effectLst/>
                <a:latin typeface="Söhne"/>
              </a:rPr>
              <a:t>Post goods issue (PGI) trong SD của SAP là quá trình xác nhận rằng hàng hóa đã được xuất kho và giao đến khách hàng. Khi quá trình xuất kho được hoàn tất, người dùng phải tạo một chứng từ PGI để cập nhật hệ thống về số lượng hàng đã được xuất kho và chuyển trạng thái đơn hàng từ "chưa giao hàng" sang "đã giao hàng".</a:t>
            </a:r>
            <a:endParaRPr lang="en-US" dirty="0"/>
          </a:p>
          <a:p>
            <a:pPr marL="0" lvl="1" indent="0">
              <a:buNone/>
              <a:tabLst>
                <a:tab pos="1971675" algn="l"/>
              </a:tabLst>
            </a:pPr>
            <a:r>
              <a:rPr lang="en-US" dirty="0"/>
              <a:t> </a:t>
            </a:r>
            <a:r>
              <a:rPr lang="en-US" altLang="de-DE" dirty="0"/>
              <a:t>the goods have left the </a:t>
            </a:r>
            <a:r>
              <a:rPr lang="en-US" altLang="de-DE" b="1" dirty="0"/>
              <a:t>premises of the seller</a:t>
            </a:r>
            <a:r>
              <a:rPr lang="en-US" altLang="de-DE" dirty="0"/>
              <a:t>. Legal change in ownership depends on the “Incoterm” and what is written in the sales order terms and conditions.</a:t>
            </a:r>
          </a:p>
          <a:p>
            <a:pPr>
              <a:tabLst>
                <a:tab pos="1971675" algn="l"/>
              </a:tabLst>
            </a:pPr>
            <a:r>
              <a:rPr lang="en-US" altLang="de-DE" dirty="0"/>
              <a:t>Reduces inventory and enters Cost of Goods Sold</a:t>
            </a:r>
          </a:p>
          <a:p>
            <a:pPr>
              <a:tabLst>
                <a:tab pos="1971675" algn="l"/>
              </a:tabLst>
            </a:pPr>
            <a:r>
              <a:rPr lang="en-US" altLang="de-DE" dirty="0"/>
              <a:t>Automatically updates the General Ledger (G/L) accounts</a:t>
            </a:r>
          </a:p>
          <a:p>
            <a:pPr>
              <a:tabLst>
                <a:tab pos="1971675" algn="l"/>
              </a:tabLst>
            </a:pPr>
            <a:r>
              <a:rPr lang="en-US" altLang="de-DE" dirty="0"/>
              <a:t>Ends the shipping process and updates the status of the shipping documents</a:t>
            </a:r>
          </a:p>
          <a:p>
            <a:pPr>
              <a:tabLst>
                <a:tab pos="1971675" algn="l"/>
              </a:tabLst>
            </a:pPr>
            <a:endParaRPr lang="en-US" dirty="0"/>
          </a:p>
          <a:p>
            <a:pPr algn="just" fontAlgn="base"/>
            <a:r>
              <a:rPr lang="vi-VN" b="0" i="0" dirty="0">
                <a:solidFill>
                  <a:srgbClr val="000000"/>
                </a:solidFill>
                <a:effectLst/>
                <a:latin typeface="arial" panose="020B0604020202020204" pitchFamily="34" charset="0"/>
              </a:rPr>
              <a:t>Incoterms là từ viết tắt của cụm từ tiếng Anh: </a:t>
            </a:r>
            <a:r>
              <a:rPr lang="vi-VN" b="0" i="1" dirty="0">
                <a:solidFill>
                  <a:srgbClr val="000000"/>
                </a:solidFill>
                <a:effectLst/>
                <a:latin typeface="inherit"/>
              </a:rPr>
              <a:t>International Commerce Terms</a:t>
            </a:r>
            <a:r>
              <a:rPr lang="en-US" b="0" i="0" dirty="0">
                <a:solidFill>
                  <a:srgbClr val="000000"/>
                </a:solidFill>
                <a:effectLst/>
                <a:latin typeface="arial" panose="020B0604020202020204" pitchFamily="34" charset="0"/>
              </a:rPr>
              <a:t>, ban </a:t>
            </a:r>
            <a:r>
              <a:rPr lang="en-US" b="0" i="0" dirty="0" err="1">
                <a:solidFill>
                  <a:srgbClr val="000000"/>
                </a:solidFill>
                <a:effectLst/>
                <a:latin typeface="arial" panose="020B0604020202020204" pitchFamily="34" charset="0"/>
              </a:rPr>
              <a:t>hành</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bởi</a:t>
            </a:r>
            <a:r>
              <a:rPr lang="en-US" b="0" i="0" dirty="0">
                <a:solidFill>
                  <a:srgbClr val="000000"/>
                </a:solidFill>
                <a:effectLst/>
                <a:latin typeface="arial" panose="020B0604020202020204" pitchFamily="34" charset="0"/>
              </a:rPr>
              <a:t> </a:t>
            </a:r>
            <a:r>
              <a:rPr lang="vi-VN" b="0" i="0" dirty="0">
                <a:solidFill>
                  <a:srgbClr val="000000"/>
                </a:solidFill>
                <a:effectLst/>
                <a:latin typeface="arial" panose="020B0604020202020204" pitchFamily="34" charset="0"/>
              </a:rPr>
              <a:t>Ủy ban Luật và Tập quán Thương mại quốc tế - Phòng Thương mại quốc tế (ICC).</a:t>
            </a:r>
            <a:r>
              <a:rPr lang="en-US" b="0" i="0" dirty="0">
                <a:solidFill>
                  <a:srgbClr val="000000"/>
                </a:solidFill>
                <a:effectLst/>
                <a:latin typeface="arial" panose="020B0604020202020204" pitchFamily="34" charset="0"/>
              </a:rPr>
              <a:t> </a:t>
            </a:r>
            <a:r>
              <a:rPr lang="vi-VN" b="0" i="0" dirty="0">
                <a:solidFill>
                  <a:srgbClr val="000000"/>
                </a:solidFill>
                <a:effectLst/>
                <a:latin typeface="arial" panose="020B0604020202020204" pitchFamily="34" charset="0"/>
              </a:rPr>
              <a:t>Đây tập hợp các quy tắc thương mại quốc tế quy định về trách nhiệm của các bên trong hợp đồng ngoại thương.</a:t>
            </a:r>
          </a:p>
          <a:p>
            <a:pPr algn="just" fontAlgn="base"/>
            <a:r>
              <a:rPr lang="vi-VN" b="0" i="0" dirty="0">
                <a:solidFill>
                  <a:srgbClr val="000000"/>
                </a:solidFill>
                <a:effectLst/>
                <a:latin typeface="arial" panose="020B0604020202020204" pitchFamily="34" charset="0"/>
              </a:rPr>
              <a:t>Incoterms là các điều khoản thương mại quốc tế được chuẩn hóa, và được nhiều quốc gia, vùng lãnh thổ trên thế giới công nhận và sử dụng rộng rãi. Nội dung chính</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quy</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định</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về</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nghĩa</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vụ</a:t>
            </a:r>
            <a:r>
              <a:rPr lang="en-US" b="0" i="0" dirty="0">
                <a:solidFill>
                  <a:srgbClr val="000000"/>
                </a:solidFill>
                <a:effectLst/>
                <a:latin typeface="arial" panose="020B0604020202020204" pitchFamily="34" charset="0"/>
              </a:rPr>
              <a:t>, chi </a:t>
            </a:r>
            <a:r>
              <a:rPr lang="en-US" b="0" i="0" dirty="0" err="1">
                <a:solidFill>
                  <a:srgbClr val="000000"/>
                </a:solidFill>
                <a:effectLst/>
                <a:latin typeface="arial" panose="020B0604020202020204" pitchFamily="34" charset="0"/>
              </a:rPr>
              <a:t>phí</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rủi</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ro</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trong</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quá</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trình</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giao</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hàng</a:t>
            </a:r>
            <a:endParaRPr lang="vi-VN" b="0" i="0" dirty="0">
              <a:solidFill>
                <a:srgbClr val="000000"/>
              </a:solidFill>
              <a:effectLst/>
              <a:latin typeface="arial" panose="020B0604020202020204" pitchFamily="34" charset="0"/>
            </a:endParaRPr>
          </a:p>
          <a:p>
            <a:pPr algn="just" fontAlgn="base"/>
            <a:r>
              <a:rPr lang="vi-VN" b="0" i="0" dirty="0">
                <a:solidFill>
                  <a:srgbClr val="000000"/>
                </a:solidFill>
                <a:effectLst/>
                <a:latin typeface="arial" panose="020B0604020202020204" pitchFamily="34" charset="0"/>
              </a:rPr>
              <a:t>+ Trách nhiệm của bên mua, bên bán đến đâu.</a:t>
            </a:r>
            <a:endParaRPr lang="en-US" b="0" i="0" dirty="0">
              <a:solidFill>
                <a:srgbClr val="000000"/>
              </a:solidFill>
              <a:effectLst/>
              <a:latin typeface="arial" panose="020B0604020202020204" pitchFamily="34" charset="0"/>
            </a:endParaRPr>
          </a:p>
          <a:p>
            <a:pPr algn="just" fontAlgn="base"/>
            <a:r>
              <a:rPr lang="vi-VN" b="0" i="0" dirty="0">
                <a:solidFill>
                  <a:srgbClr val="000000"/>
                </a:solidFill>
                <a:effectLst/>
                <a:latin typeface="arial" panose="020B0604020202020204" pitchFamily="34" charset="0"/>
              </a:rPr>
              <a:t>+ Điểm chuyển giao trách nhiệm, chi phí, rủi ro từ người bán sang người mua</a:t>
            </a:r>
            <a:endParaRPr lang="en-US" b="0" i="0" dirty="0">
              <a:solidFill>
                <a:srgbClr val="000000"/>
              </a:solidFill>
              <a:effectLst/>
              <a:latin typeface="arial" panose="020B0604020202020204" pitchFamily="34" charset="0"/>
            </a:endParaRPr>
          </a:p>
          <a:p>
            <a:pPr algn="just" fontAlgn="base"/>
            <a:endParaRPr lang="vi-VN" b="0" i="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36</a:t>
            </a:fld>
            <a:endParaRPr lang="de-DE" dirty="0"/>
          </a:p>
        </p:txBody>
      </p:sp>
    </p:spTree>
    <p:extLst>
      <p:ext uri="{BB962C8B-B14F-4D97-AF65-F5344CB8AC3E}">
        <p14:creationId xmlns:p14="http://schemas.microsoft.com/office/powerpoint/2010/main" val="845727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Transactional app: </a:t>
            </a:r>
            <a:r>
              <a:rPr lang="en-US" dirty="0" err="1"/>
              <a:t>màn</a:t>
            </a:r>
            <a:r>
              <a:rPr lang="en-US" dirty="0"/>
              <a:t> </a:t>
            </a:r>
            <a:r>
              <a:rPr lang="en-US" dirty="0" err="1"/>
              <a:t>hình</a:t>
            </a:r>
            <a:r>
              <a:rPr lang="en-US" dirty="0"/>
              <a:t> </a:t>
            </a:r>
            <a:r>
              <a:rPr lang="en-US" dirty="0" err="1"/>
              <a:t>giao</a:t>
            </a:r>
            <a:r>
              <a:rPr lang="en-US" dirty="0"/>
              <a:t> </a:t>
            </a:r>
            <a:r>
              <a:rPr lang="en-US" dirty="0" err="1"/>
              <a:t>diện</a:t>
            </a:r>
            <a:r>
              <a:rPr lang="en-US" dirty="0"/>
              <a:t> Fiori </a:t>
            </a:r>
            <a:r>
              <a:rPr lang="en-US" dirty="0" err="1"/>
              <a:t>cho</a:t>
            </a:r>
            <a:r>
              <a:rPr lang="en-US" dirty="0"/>
              <a:t> </a:t>
            </a:r>
            <a:r>
              <a:rPr lang="en-US" dirty="0" err="1"/>
              <a:t>từng</a:t>
            </a:r>
            <a:r>
              <a:rPr lang="en-US" dirty="0"/>
              <a:t> </a:t>
            </a:r>
            <a:r>
              <a:rPr lang="en-US" dirty="0" err="1"/>
              <a:t>nghiệp</a:t>
            </a:r>
            <a:r>
              <a:rPr lang="en-US" dirty="0"/>
              <a:t> </a:t>
            </a:r>
            <a:r>
              <a:rPr lang="en-US" dirty="0" err="1"/>
              <a:t>vụ</a:t>
            </a:r>
            <a:r>
              <a:rPr lang="en-US" dirty="0"/>
              <a:t> </a:t>
            </a:r>
            <a:r>
              <a:rPr lang="en-US" dirty="0" err="1"/>
              <a:t>hàng</a:t>
            </a:r>
            <a:r>
              <a:rPr lang="en-US" dirty="0"/>
              <a:t> </a:t>
            </a:r>
            <a:r>
              <a:rPr lang="en-US" dirty="0" err="1"/>
              <a:t>ngày</a:t>
            </a:r>
            <a:r>
              <a:rPr lang="en-US" dirty="0"/>
              <a:t> (daily tasks) </a:t>
            </a:r>
            <a:r>
              <a:rPr lang="en-US" dirty="0" err="1"/>
              <a:t>trong</a:t>
            </a:r>
            <a:r>
              <a:rPr lang="en-US" dirty="0"/>
              <a:t> </a:t>
            </a:r>
            <a:r>
              <a:rPr lang="en-US" dirty="0" err="1"/>
              <a:t>mỗi</a:t>
            </a:r>
            <a:r>
              <a:rPr lang="en-US" dirty="0"/>
              <a:t> </a:t>
            </a:r>
            <a:r>
              <a:rPr lang="en-US" dirty="0" err="1"/>
              <a:t>phần</a:t>
            </a:r>
            <a:r>
              <a:rPr lang="en-US" dirty="0"/>
              <a:t> </a:t>
            </a:r>
            <a:r>
              <a:rPr lang="en-US" dirty="0" err="1"/>
              <a:t>hành</a:t>
            </a:r>
            <a:r>
              <a:rPr lang="en-US" dirty="0"/>
              <a:t> (module) user</a:t>
            </a:r>
          </a:p>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t>Analytical app: Visual overview about business data </a:t>
            </a:r>
            <a:r>
              <a:rPr lang="en-US" dirty="0" err="1"/>
              <a:t>báo</a:t>
            </a:r>
            <a:r>
              <a:rPr lang="en-US" dirty="0"/>
              <a:t> </a:t>
            </a:r>
            <a:r>
              <a:rPr lang="en-US" dirty="0" err="1"/>
              <a:t>cáo</a:t>
            </a:r>
            <a:r>
              <a:rPr lang="en-US" dirty="0"/>
              <a:t> </a:t>
            </a:r>
            <a:r>
              <a:rPr lang="en-US" dirty="0" err="1"/>
              <a:t>phân</a:t>
            </a:r>
            <a:r>
              <a:rPr lang="en-US" dirty="0"/>
              <a:t> </a:t>
            </a:r>
            <a:r>
              <a:rPr lang="en-US" dirty="0" err="1"/>
              <a:t>tích</a:t>
            </a:r>
            <a:r>
              <a:rPr lang="en-US" dirty="0"/>
              <a:t> </a:t>
            </a:r>
            <a:r>
              <a:rPr lang="en-US" dirty="0" err="1"/>
              <a:t>đơn</a:t>
            </a:r>
            <a:r>
              <a:rPr lang="en-US" dirty="0"/>
              <a:t> </a:t>
            </a:r>
            <a:r>
              <a:rPr lang="en-US" dirty="0" err="1"/>
              <a:t>mua</a:t>
            </a:r>
            <a:r>
              <a:rPr lang="en-US" dirty="0"/>
              <a:t>/</a:t>
            </a:r>
            <a:r>
              <a:rPr lang="en-US" dirty="0" err="1"/>
              <a:t>bán</a:t>
            </a:r>
            <a:r>
              <a:rPr lang="en-US" dirty="0"/>
              <a:t> </a:t>
            </a:r>
            <a:r>
              <a:rPr lang="en-US" dirty="0" err="1"/>
              <a:t>hàng</a:t>
            </a:r>
            <a:r>
              <a:rPr lang="en-US" dirty="0"/>
              <a:t>, </a:t>
            </a:r>
            <a:r>
              <a:rPr lang="en-US" dirty="0" err="1"/>
              <a:t>sổ</a:t>
            </a:r>
            <a:r>
              <a:rPr lang="en-US" dirty="0"/>
              <a:t> </a:t>
            </a:r>
            <a:r>
              <a:rPr lang="en-US" dirty="0" err="1"/>
              <a:t>chứng</a:t>
            </a:r>
            <a:r>
              <a:rPr lang="en-US" dirty="0"/>
              <a:t> </a:t>
            </a:r>
            <a:r>
              <a:rPr lang="en-US" dirty="0" err="1"/>
              <a:t>từ</a:t>
            </a:r>
            <a:r>
              <a:rPr lang="en-US" dirty="0"/>
              <a:t>, etc.</a:t>
            </a:r>
          </a:p>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t>Fact sheet: Factsheet: </a:t>
            </a:r>
            <a:r>
              <a:rPr lang="en-US" dirty="0" err="1"/>
              <a:t>hiển</a:t>
            </a:r>
            <a:r>
              <a:rPr lang="en-US" dirty="0"/>
              <a:t> </a:t>
            </a:r>
            <a:r>
              <a:rPr lang="en-US" dirty="0" err="1"/>
              <a:t>thị</a:t>
            </a:r>
            <a:r>
              <a:rPr lang="en-US" dirty="0"/>
              <a:t> </a:t>
            </a:r>
            <a:r>
              <a:rPr lang="en-US" dirty="0" err="1"/>
              <a:t>thông</a:t>
            </a:r>
            <a:r>
              <a:rPr lang="en-US" dirty="0"/>
              <a:t> tin </a:t>
            </a:r>
            <a:r>
              <a:rPr lang="en-US" dirty="0" err="1"/>
              <a:t>liên</a:t>
            </a:r>
            <a:r>
              <a:rPr lang="en-US" dirty="0"/>
              <a:t> </a:t>
            </a:r>
            <a:r>
              <a:rPr lang="en-US" dirty="0" err="1"/>
              <a:t>quan</a:t>
            </a:r>
            <a:r>
              <a:rPr lang="en-US" dirty="0"/>
              <a:t> business objects (</a:t>
            </a:r>
            <a:r>
              <a:rPr lang="en-US" dirty="0" err="1"/>
              <a:t>vd</a:t>
            </a:r>
            <a:r>
              <a:rPr lang="en-US" dirty="0"/>
              <a:t> BP – customer hay vendor)</a:t>
            </a:r>
          </a:p>
          <a:p>
            <a:endParaRPr lang="en-US" dirty="0"/>
          </a:p>
          <a:p>
            <a:pPr algn="l"/>
            <a:r>
              <a:rPr lang="en-US" b="0" i="0" dirty="0">
                <a:solidFill>
                  <a:srgbClr val="D1D5DB"/>
                </a:solidFill>
                <a:effectLst/>
                <a:latin typeface="Söhne"/>
              </a:rPr>
              <a:t>In SAP, a fact sheet is a tool that provides a comprehensive and consolidated view of information about a business object or entity. It is a one-stop-shop for all relevant information related to a particular entity, such as a customer, vendor, product, or material.</a:t>
            </a:r>
          </a:p>
          <a:p>
            <a:pPr algn="l"/>
            <a:r>
              <a:rPr lang="en-US" b="0" i="0" dirty="0">
                <a:solidFill>
                  <a:srgbClr val="D1D5DB"/>
                </a:solidFill>
                <a:effectLst/>
                <a:latin typeface="Söhne"/>
              </a:rPr>
              <a:t>The fact sheet provides an easy-to-use interface that displays relevant data and key performance indicators (KPIs) in a single location. It also includes analytical features such as graphs and charts to help users better understand the data.</a:t>
            </a:r>
          </a:p>
          <a:p>
            <a:pPr algn="l"/>
            <a:r>
              <a:rPr lang="en-US" b="0" i="0" dirty="0">
                <a:solidFill>
                  <a:srgbClr val="D1D5DB"/>
                </a:solidFill>
                <a:effectLst/>
                <a:latin typeface="Söhne"/>
              </a:rPr>
              <a:t>Users can access the fact sheet directly from various SAP applications or modules, such as Sales and Distribution (SD) or Material Management (MM), by selecting the relevant entity and clicking on the Fact Sheet icon.</a:t>
            </a:r>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3786320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Giao </a:t>
            </a:r>
            <a:r>
              <a:rPr lang="en-US" dirty="0" err="1"/>
              <a:t>diện</a:t>
            </a:r>
            <a:r>
              <a:rPr lang="en-US" dirty="0"/>
              <a:t> Fiori </a:t>
            </a:r>
            <a:r>
              <a:rPr lang="en-US" dirty="0" err="1"/>
              <a:t>bản</a:t>
            </a:r>
            <a:r>
              <a:rPr lang="en-US" dirty="0"/>
              <a:t> Trial</a:t>
            </a:r>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2915986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Header date: </a:t>
            </a:r>
            <a:r>
              <a:rPr lang="en-US" dirty="0" err="1"/>
              <a:t>dữ</a:t>
            </a:r>
            <a:r>
              <a:rPr lang="en-US" dirty="0"/>
              <a:t> </a:t>
            </a:r>
            <a:r>
              <a:rPr lang="en-US" dirty="0" err="1"/>
              <a:t>liệu</a:t>
            </a:r>
            <a:r>
              <a:rPr lang="en-US" dirty="0"/>
              <a:t> </a:t>
            </a:r>
            <a:r>
              <a:rPr lang="en-US" dirty="0" err="1"/>
              <a:t>về</a:t>
            </a:r>
            <a:r>
              <a:rPr lang="en-US" dirty="0"/>
              <a:t> </a:t>
            </a:r>
            <a:r>
              <a:rPr lang="en-US" dirty="0" err="1"/>
              <a:t>đơn</a:t>
            </a:r>
            <a:r>
              <a:rPr lang="en-US" dirty="0"/>
              <a:t> </a:t>
            </a:r>
            <a:r>
              <a:rPr lang="en-US" dirty="0" err="1"/>
              <a:t>hàng</a:t>
            </a:r>
            <a:r>
              <a:rPr lang="en-US" dirty="0"/>
              <a:t>: </a:t>
            </a:r>
            <a:r>
              <a:rPr lang="en-US" dirty="0" err="1"/>
              <a:t>thông</a:t>
            </a:r>
            <a:r>
              <a:rPr lang="en-US" dirty="0"/>
              <a:t> tin </a:t>
            </a:r>
            <a:r>
              <a:rPr lang="en-US" dirty="0" err="1"/>
              <a:t>chung</a:t>
            </a:r>
            <a:r>
              <a:rPr lang="en-US" dirty="0"/>
              <a:t> </a:t>
            </a:r>
            <a:r>
              <a:rPr lang="en-US" dirty="0" err="1"/>
              <a:t>của</a:t>
            </a:r>
            <a:r>
              <a:rPr lang="en-US" dirty="0"/>
              <a:t> ng </a:t>
            </a:r>
            <a:r>
              <a:rPr lang="en-US" dirty="0" err="1"/>
              <a:t>mua</a:t>
            </a:r>
            <a:r>
              <a:rPr lang="en-US" dirty="0"/>
              <a:t> – </a:t>
            </a:r>
            <a:r>
              <a:rPr lang="en-US" b="1" dirty="0" err="1"/>
              <a:t>mã</a:t>
            </a:r>
            <a:r>
              <a:rPr lang="en-US" b="1" dirty="0"/>
              <a:t> </a:t>
            </a:r>
            <a:r>
              <a:rPr lang="en-US" b="1" dirty="0" err="1"/>
              <a:t>khách</a:t>
            </a:r>
            <a:r>
              <a:rPr lang="en-US" b="1" dirty="0"/>
              <a:t> </a:t>
            </a:r>
            <a:r>
              <a:rPr lang="en-US" b="1" dirty="0" err="1"/>
              <a:t>hàng</a:t>
            </a:r>
            <a:r>
              <a:rPr lang="en-US" b="1" dirty="0"/>
              <a:t> (</a:t>
            </a:r>
            <a:r>
              <a:rPr lang="en-US" b="1" dirty="0" err="1"/>
              <a:t>kh</a:t>
            </a:r>
            <a:r>
              <a:rPr lang="en-US" b="1" dirty="0"/>
              <a:t>)</a:t>
            </a:r>
            <a:r>
              <a:rPr lang="en-US" dirty="0"/>
              <a:t>, </a:t>
            </a:r>
            <a:r>
              <a:rPr lang="en-US" dirty="0" err="1"/>
              <a:t>mã</a:t>
            </a:r>
            <a:r>
              <a:rPr lang="en-US" dirty="0"/>
              <a:t> </a:t>
            </a:r>
            <a:r>
              <a:rPr lang="en-US" dirty="0" err="1"/>
              <a:t>địa</a:t>
            </a:r>
            <a:r>
              <a:rPr lang="en-US" dirty="0"/>
              <a:t> </a:t>
            </a:r>
            <a:r>
              <a:rPr lang="en-US" dirty="0" err="1"/>
              <a:t>điểm</a:t>
            </a:r>
            <a:r>
              <a:rPr lang="en-US" dirty="0"/>
              <a:t> </a:t>
            </a:r>
            <a:r>
              <a:rPr lang="en-US" dirty="0" err="1"/>
              <a:t>giao</a:t>
            </a:r>
            <a:r>
              <a:rPr lang="en-US" dirty="0"/>
              <a:t>/</a:t>
            </a:r>
            <a:r>
              <a:rPr lang="en-US" dirty="0" err="1"/>
              <a:t>nhận</a:t>
            </a:r>
            <a:r>
              <a:rPr lang="en-US" dirty="0"/>
              <a:t>, </a:t>
            </a:r>
            <a:r>
              <a:rPr lang="en-US" dirty="0" err="1"/>
              <a:t>giá</a:t>
            </a:r>
            <a:r>
              <a:rPr lang="en-US" dirty="0"/>
              <a:t> </a:t>
            </a:r>
            <a:r>
              <a:rPr lang="en-US" dirty="0" err="1"/>
              <a:t>trị</a:t>
            </a:r>
            <a:r>
              <a:rPr lang="en-US" dirty="0"/>
              <a:t> </a:t>
            </a:r>
            <a:r>
              <a:rPr lang="en-US" dirty="0" err="1"/>
              <a:t>đơn</a:t>
            </a:r>
            <a:r>
              <a:rPr lang="en-US" dirty="0"/>
              <a:t> </a:t>
            </a:r>
            <a:r>
              <a:rPr lang="en-US" dirty="0" err="1"/>
              <a:t>hàng</a:t>
            </a:r>
            <a:r>
              <a:rPr lang="en-US" dirty="0"/>
              <a:t> (net value)</a:t>
            </a:r>
          </a:p>
          <a:p>
            <a:r>
              <a:rPr lang="en-US" dirty="0"/>
              <a:t>Item overview: </a:t>
            </a:r>
            <a:r>
              <a:rPr lang="en-US" dirty="0" err="1"/>
              <a:t>thông</a:t>
            </a:r>
            <a:r>
              <a:rPr lang="en-US" dirty="0"/>
              <a:t> tin </a:t>
            </a:r>
            <a:r>
              <a:rPr lang="en-US" dirty="0" err="1"/>
              <a:t>tổng</a:t>
            </a:r>
            <a:r>
              <a:rPr lang="en-US" dirty="0"/>
              <a:t> </a:t>
            </a:r>
            <a:r>
              <a:rPr lang="en-US" dirty="0" err="1"/>
              <a:t>quan</a:t>
            </a:r>
            <a:r>
              <a:rPr lang="en-US" dirty="0"/>
              <a:t> </a:t>
            </a:r>
            <a:r>
              <a:rPr lang="en-US" dirty="0" err="1"/>
              <a:t>mô</a:t>
            </a:r>
            <a:r>
              <a:rPr lang="en-US" dirty="0"/>
              <a:t> </a:t>
            </a:r>
            <a:r>
              <a:rPr lang="en-US" dirty="0" err="1"/>
              <a:t>tả</a:t>
            </a:r>
            <a:r>
              <a:rPr lang="en-US" dirty="0"/>
              <a:t> </a:t>
            </a:r>
            <a:r>
              <a:rPr lang="en-US" dirty="0" err="1"/>
              <a:t>đơn</a:t>
            </a:r>
            <a:r>
              <a:rPr lang="en-US" dirty="0"/>
              <a:t> </a:t>
            </a:r>
            <a:r>
              <a:rPr lang="en-US" dirty="0" err="1"/>
              <a:t>hàng</a:t>
            </a:r>
            <a:r>
              <a:rPr lang="en-US" dirty="0"/>
              <a:t>: </a:t>
            </a:r>
            <a:r>
              <a:rPr lang="en-US" dirty="0" err="1"/>
              <a:t>kh</a:t>
            </a:r>
            <a:r>
              <a:rPr lang="en-US" dirty="0"/>
              <a:t> </a:t>
            </a:r>
            <a:r>
              <a:rPr lang="en-US" dirty="0" err="1"/>
              <a:t>mua</a:t>
            </a:r>
            <a:r>
              <a:rPr lang="en-US" dirty="0"/>
              <a:t> </a:t>
            </a:r>
            <a:r>
              <a:rPr lang="en-US" dirty="0" err="1"/>
              <a:t>loại</a:t>
            </a:r>
            <a:r>
              <a:rPr lang="en-US" dirty="0"/>
              <a:t> </a:t>
            </a:r>
            <a:r>
              <a:rPr lang="en-US" dirty="0" err="1"/>
              <a:t>đơn</a:t>
            </a:r>
            <a:r>
              <a:rPr lang="en-US" dirty="0"/>
              <a:t> </a:t>
            </a:r>
            <a:r>
              <a:rPr lang="en-US" dirty="0" err="1"/>
              <a:t>hàng</a:t>
            </a:r>
            <a:r>
              <a:rPr lang="en-US" dirty="0"/>
              <a:t> </a:t>
            </a:r>
            <a:r>
              <a:rPr lang="en-US" dirty="0" err="1"/>
              <a:t>nào</a:t>
            </a:r>
            <a:r>
              <a:rPr lang="en-US" dirty="0"/>
              <a:t> (order type), </a:t>
            </a:r>
            <a:r>
              <a:rPr lang="en-US" dirty="0" err="1"/>
              <a:t>số</a:t>
            </a:r>
            <a:r>
              <a:rPr lang="en-US" dirty="0"/>
              <a:t> </a:t>
            </a:r>
            <a:r>
              <a:rPr lang="en-US" dirty="0" err="1"/>
              <a:t>lượng</a:t>
            </a:r>
            <a:r>
              <a:rPr lang="en-US" dirty="0"/>
              <a:t>, </a:t>
            </a:r>
            <a:r>
              <a:rPr lang="en-US" dirty="0" err="1"/>
              <a:t>trọng</a:t>
            </a:r>
            <a:r>
              <a:rPr lang="en-US" dirty="0"/>
              <a:t> </a:t>
            </a:r>
            <a:r>
              <a:rPr lang="en-US" dirty="0" err="1"/>
              <a:t>lượng</a:t>
            </a:r>
            <a:r>
              <a:rPr lang="en-US" dirty="0"/>
              <a:t>, </a:t>
            </a:r>
            <a:r>
              <a:rPr lang="en-US" dirty="0" err="1"/>
              <a:t>kích</a:t>
            </a:r>
            <a:r>
              <a:rPr lang="en-US" dirty="0"/>
              <a:t> </a:t>
            </a:r>
            <a:r>
              <a:rPr lang="en-US" dirty="0" err="1"/>
              <a:t>thước</a:t>
            </a:r>
            <a:r>
              <a:rPr lang="en-US" dirty="0"/>
              <a:t>, </a:t>
            </a:r>
            <a:r>
              <a:rPr lang="en-US" dirty="0" err="1"/>
              <a:t>phương</a:t>
            </a:r>
            <a:r>
              <a:rPr lang="en-US" dirty="0"/>
              <a:t> </a:t>
            </a:r>
            <a:r>
              <a:rPr lang="en-US" dirty="0" err="1"/>
              <a:t>thức</a:t>
            </a:r>
            <a:r>
              <a:rPr lang="en-US" dirty="0"/>
              <a:t> </a:t>
            </a:r>
            <a:r>
              <a:rPr lang="en-US" dirty="0" err="1"/>
              <a:t>thanh</a:t>
            </a:r>
            <a:r>
              <a:rPr lang="en-US" dirty="0"/>
              <a:t> </a:t>
            </a:r>
            <a:r>
              <a:rPr lang="en-US" dirty="0" err="1"/>
              <a:t>toán</a:t>
            </a:r>
            <a:r>
              <a:rPr lang="en-US" dirty="0"/>
              <a:t> (payment terms – </a:t>
            </a:r>
            <a:r>
              <a:rPr lang="en-US" dirty="0" err="1"/>
              <a:t>vd</a:t>
            </a:r>
            <a:r>
              <a:rPr lang="en-US" dirty="0"/>
              <a:t> </a:t>
            </a:r>
            <a:r>
              <a:rPr lang="en-US" dirty="0" err="1"/>
              <a:t>trả</a:t>
            </a:r>
            <a:r>
              <a:rPr lang="en-US" dirty="0"/>
              <a:t> </a:t>
            </a:r>
            <a:r>
              <a:rPr lang="en-US" dirty="0" err="1"/>
              <a:t>tiền</a:t>
            </a:r>
            <a:r>
              <a:rPr lang="en-US" dirty="0"/>
              <a:t> </a:t>
            </a:r>
            <a:r>
              <a:rPr lang="en-US" dirty="0" err="1"/>
              <a:t>ngay</a:t>
            </a:r>
            <a:r>
              <a:rPr lang="en-US" dirty="0"/>
              <a:t> ko </a:t>
            </a:r>
            <a:r>
              <a:rPr lang="en-US" dirty="0" err="1"/>
              <a:t>được</a:t>
            </a:r>
            <a:r>
              <a:rPr lang="en-US" dirty="0"/>
              <a:t> </a:t>
            </a:r>
            <a:r>
              <a:rPr lang="en-US" dirty="0" err="1"/>
              <a:t>khấu</a:t>
            </a:r>
            <a:r>
              <a:rPr lang="en-US" dirty="0"/>
              <a:t> </a:t>
            </a:r>
            <a:r>
              <a:rPr lang="en-US" dirty="0" err="1"/>
              <a:t>trừ</a:t>
            </a:r>
            <a:r>
              <a:rPr lang="en-US" dirty="0"/>
              <a:t>/</a:t>
            </a:r>
            <a:r>
              <a:rPr lang="en-US" dirty="0" err="1"/>
              <a:t>giảm</a:t>
            </a:r>
            <a:r>
              <a:rPr lang="en-US" dirty="0"/>
              <a:t> </a:t>
            </a:r>
            <a:r>
              <a:rPr lang="en-US" dirty="0" err="1"/>
              <a:t>giá</a:t>
            </a:r>
            <a:r>
              <a:rPr lang="en-US" dirty="0"/>
              <a:t>), </a:t>
            </a:r>
            <a:r>
              <a:rPr lang="en-US" dirty="0" err="1"/>
              <a:t>phương</a:t>
            </a:r>
            <a:r>
              <a:rPr lang="en-US" dirty="0"/>
              <a:t> </a:t>
            </a:r>
            <a:r>
              <a:rPr lang="en-US" dirty="0" err="1"/>
              <a:t>thức</a:t>
            </a:r>
            <a:r>
              <a:rPr lang="en-US" dirty="0"/>
              <a:t> </a:t>
            </a:r>
            <a:r>
              <a:rPr lang="en-US" dirty="0" err="1"/>
              <a:t>vận</a:t>
            </a:r>
            <a:r>
              <a:rPr lang="en-US" dirty="0"/>
              <a:t> </a:t>
            </a:r>
            <a:r>
              <a:rPr lang="en-US" dirty="0" err="1"/>
              <a:t>chuyển</a:t>
            </a:r>
            <a:r>
              <a:rPr lang="en-US" dirty="0"/>
              <a:t> (</a:t>
            </a:r>
            <a:r>
              <a:rPr lang="en-US" dirty="0" err="1"/>
              <a:t>vd</a:t>
            </a:r>
            <a:r>
              <a:rPr lang="en-US" dirty="0"/>
              <a:t> </a:t>
            </a:r>
            <a:r>
              <a:rPr lang="en-US" dirty="0" err="1"/>
              <a:t>mã</a:t>
            </a:r>
            <a:r>
              <a:rPr lang="en-US" dirty="0"/>
              <a:t> Incoterms FOB – </a:t>
            </a:r>
            <a:r>
              <a:rPr lang="en-US" dirty="0" err="1"/>
              <a:t>phí</a:t>
            </a:r>
            <a:r>
              <a:rPr lang="en-US" dirty="0"/>
              <a:t> </a:t>
            </a:r>
            <a:r>
              <a:rPr lang="en-US" dirty="0" err="1"/>
              <a:t>vận</a:t>
            </a:r>
            <a:r>
              <a:rPr lang="en-US" dirty="0"/>
              <a:t> </a:t>
            </a:r>
            <a:r>
              <a:rPr lang="en-US" dirty="0" err="1"/>
              <a:t>chuyển</a:t>
            </a:r>
            <a:r>
              <a:rPr lang="en-US" dirty="0"/>
              <a:t> do ng </a:t>
            </a:r>
            <a:r>
              <a:rPr lang="en-US" dirty="0" err="1"/>
              <a:t>mua</a:t>
            </a:r>
            <a:r>
              <a:rPr lang="en-US" dirty="0"/>
              <a:t> </a:t>
            </a:r>
            <a:r>
              <a:rPr lang="en-US" dirty="0" err="1"/>
              <a:t>chịu</a:t>
            </a:r>
            <a:r>
              <a:rPr lang="en-US" dirty="0"/>
              <a:t>), </a:t>
            </a:r>
            <a:r>
              <a:rPr lang="en-US" dirty="0" err="1"/>
              <a:t>địa</a:t>
            </a:r>
            <a:r>
              <a:rPr lang="en-US" dirty="0"/>
              <a:t> </a:t>
            </a:r>
            <a:r>
              <a:rPr lang="en-US" dirty="0" err="1"/>
              <a:t>điểm</a:t>
            </a:r>
            <a:r>
              <a:rPr lang="en-US" dirty="0"/>
              <a:t> </a:t>
            </a:r>
            <a:r>
              <a:rPr lang="en-US" dirty="0" err="1"/>
              <a:t>giao</a:t>
            </a:r>
            <a:r>
              <a:rPr lang="en-US" dirty="0"/>
              <a:t>/</a:t>
            </a:r>
            <a:r>
              <a:rPr lang="en-US" dirty="0" err="1"/>
              <a:t>nhận</a:t>
            </a:r>
            <a:r>
              <a:rPr lang="en-US" dirty="0"/>
              <a:t>, etc.</a:t>
            </a:r>
          </a:p>
          <a:p>
            <a:r>
              <a:rPr lang="en-US" dirty="0"/>
              <a:t>Item details: </a:t>
            </a:r>
            <a:r>
              <a:rPr lang="en-US" dirty="0" err="1"/>
              <a:t>thông</a:t>
            </a:r>
            <a:r>
              <a:rPr lang="en-US" dirty="0"/>
              <a:t> tin chi </a:t>
            </a:r>
            <a:r>
              <a:rPr lang="en-US" dirty="0" err="1"/>
              <a:t>tiết</a:t>
            </a:r>
            <a:r>
              <a:rPr lang="en-US" dirty="0"/>
              <a:t> </a:t>
            </a:r>
            <a:r>
              <a:rPr lang="en-US" dirty="0" err="1"/>
              <a:t>đơn</a:t>
            </a:r>
            <a:r>
              <a:rPr lang="en-US" dirty="0"/>
              <a:t> </a:t>
            </a:r>
            <a:r>
              <a:rPr lang="en-US" dirty="0" err="1"/>
              <a:t>hàng</a:t>
            </a:r>
            <a:r>
              <a:rPr lang="en-US" dirty="0"/>
              <a:t> </a:t>
            </a:r>
            <a:r>
              <a:rPr lang="en-US" dirty="0" err="1"/>
              <a:t>thiết</a:t>
            </a:r>
            <a:r>
              <a:rPr lang="en-US" dirty="0"/>
              <a:t> </a:t>
            </a:r>
            <a:r>
              <a:rPr lang="en-US" dirty="0" err="1"/>
              <a:t>kế</a:t>
            </a:r>
            <a:r>
              <a:rPr lang="en-US" dirty="0"/>
              <a:t> </a:t>
            </a:r>
            <a:r>
              <a:rPr lang="en-US" dirty="0" err="1"/>
              <a:t>dạng</a:t>
            </a:r>
            <a:r>
              <a:rPr lang="en-US" dirty="0"/>
              <a:t> </a:t>
            </a:r>
            <a:r>
              <a:rPr lang="en-US" dirty="0" err="1"/>
              <a:t>lưới</a:t>
            </a:r>
            <a:r>
              <a:rPr lang="en-US" dirty="0"/>
              <a:t> chi </a:t>
            </a:r>
            <a:r>
              <a:rPr lang="en-US" dirty="0" err="1"/>
              <a:t>tiết</a:t>
            </a:r>
            <a:r>
              <a:rPr lang="en-US" dirty="0"/>
              <a:t> (grid lines) </a:t>
            </a:r>
            <a:r>
              <a:rPr lang="en-US" dirty="0" err="1"/>
              <a:t>mô</a:t>
            </a:r>
            <a:r>
              <a:rPr lang="en-US" dirty="0"/>
              <a:t> </a:t>
            </a:r>
            <a:r>
              <a:rPr lang="en-US" dirty="0" err="1"/>
              <a:t>tả</a:t>
            </a:r>
            <a:r>
              <a:rPr lang="en-US" dirty="0"/>
              <a:t> </a:t>
            </a:r>
            <a:r>
              <a:rPr lang="en-US" dirty="0" err="1"/>
              <a:t>mỗi</a:t>
            </a:r>
            <a:r>
              <a:rPr lang="en-US" dirty="0"/>
              <a:t> </a:t>
            </a:r>
            <a:r>
              <a:rPr lang="en-US" dirty="0" err="1"/>
              <a:t>loại</a:t>
            </a:r>
            <a:r>
              <a:rPr lang="en-US" dirty="0"/>
              <a:t> </a:t>
            </a:r>
            <a:r>
              <a:rPr lang="en-US" dirty="0" err="1"/>
              <a:t>sp</a:t>
            </a:r>
            <a:r>
              <a:rPr lang="en-US" dirty="0"/>
              <a:t> </a:t>
            </a:r>
            <a:r>
              <a:rPr lang="en-US" dirty="0" err="1"/>
              <a:t>trong</a:t>
            </a:r>
            <a:r>
              <a:rPr lang="en-US" dirty="0"/>
              <a:t> </a:t>
            </a:r>
            <a:r>
              <a:rPr lang="en-US" dirty="0" err="1"/>
              <a:t>đơn</a:t>
            </a:r>
            <a:r>
              <a:rPr lang="en-US" dirty="0"/>
              <a:t> </a:t>
            </a:r>
            <a:r>
              <a:rPr lang="en-US" dirty="0" err="1"/>
              <a:t>hàng</a:t>
            </a:r>
            <a:r>
              <a:rPr lang="en-US" dirty="0"/>
              <a:t>: </a:t>
            </a:r>
            <a:r>
              <a:rPr lang="en-US" dirty="0" err="1"/>
              <a:t>mã</a:t>
            </a:r>
            <a:r>
              <a:rPr lang="en-US" dirty="0"/>
              <a:t> </a:t>
            </a:r>
            <a:r>
              <a:rPr lang="en-US" dirty="0" err="1"/>
              <a:t>sp</a:t>
            </a:r>
            <a:r>
              <a:rPr lang="en-US" dirty="0"/>
              <a:t>, </a:t>
            </a:r>
            <a:r>
              <a:rPr lang="en-US" dirty="0" err="1"/>
              <a:t>số</a:t>
            </a:r>
            <a:r>
              <a:rPr lang="en-US" dirty="0"/>
              <a:t> </a:t>
            </a:r>
            <a:r>
              <a:rPr lang="en-US" dirty="0" err="1"/>
              <a:t>lượng</a:t>
            </a:r>
            <a:r>
              <a:rPr lang="en-US" dirty="0"/>
              <a:t> </a:t>
            </a:r>
            <a:r>
              <a:rPr lang="en-US" dirty="0" err="1"/>
              <a:t>mỗi</a:t>
            </a:r>
            <a:r>
              <a:rPr lang="en-US" dirty="0"/>
              <a:t> </a:t>
            </a:r>
            <a:r>
              <a:rPr lang="en-US" dirty="0" err="1"/>
              <a:t>mã</a:t>
            </a:r>
            <a:r>
              <a:rPr lang="en-US" dirty="0"/>
              <a:t> </a:t>
            </a:r>
            <a:r>
              <a:rPr lang="en-US" dirty="0" err="1"/>
              <a:t>sp</a:t>
            </a:r>
            <a:r>
              <a:rPr lang="en-US" dirty="0"/>
              <a:t>, </a:t>
            </a:r>
            <a:r>
              <a:rPr lang="en-US" dirty="0" err="1"/>
              <a:t>mô</a:t>
            </a:r>
            <a:r>
              <a:rPr lang="en-US" dirty="0"/>
              <a:t> </a:t>
            </a:r>
            <a:r>
              <a:rPr lang="en-US" dirty="0" err="1"/>
              <a:t>tả</a:t>
            </a:r>
            <a:r>
              <a:rPr lang="en-US" dirty="0"/>
              <a:t> </a:t>
            </a:r>
            <a:r>
              <a:rPr lang="en-US" dirty="0" err="1"/>
              <a:t>sp</a:t>
            </a:r>
            <a:r>
              <a:rPr lang="en-US" dirty="0"/>
              <a:t>, </a:t>
            </a:r>
            <a:r>
              <a:rPr lang="en-US" dirty="0" err="1"/>
              <a:t>số</a:t>
            </a:r>
            <a:r>
              <a:rPr lang="en-US" dirty="0"/>
              <a:t> </a:t>
            </a:r>
            <a:r>
              <a:rPr lang="en-US" dirty="0" err="1"/>
              <a:t>lượng</a:t>
            </a:r>
            <a:r>
              <a:rPr lang="en-US" dirty="0"/>
              <a:t>, </a:t>
            </a:r>
            <a:r>
              <a:rPr lang="en-US" dirty="0" err="1"/>
              <a:t>lấy</a:t>
            </a:r>
            <a:r>
              <a:rPr lang="en-US" dirty="0"/>
              <a:t> </a:t>
            </a:r>
            <a:r>
              <a:rPr lang="en-US" dirty="0" err="1"/>
              <a:t>từ</a:t>
            </a:r>
            <a:r>
              <a:rPr lang="en-US" dirty="0"/>
              <a:t> Item overview</a:t>
            </a:r>
          </a:p>
          <a:p>
            <a:endParaRPr lang="en-US" dirty="0"/>
          </a:p>
          <a:p>
            <a:r>
              <a:rPr lang="en-US" dirty="0" err="1"/>
              <a:t>Một</a:t>
            </a:r>
            <a:r>
              <a:rPr lang="en-US" dirty="0"/>
              <a:t> </a:t>
            </a:r>
            <a:r>
              <a:rPr lang="en-US" dirty="0" err="1"/>
              <a:t>số</a:t>
            </a:r>
            <a:r>
              <a:rPr lang="en-US" dirty="0"/>
              <a:t> </a:t>
            </a:r>
            <a:r>
              <a:rPr lang="en-US" dirty="0" err="1"/>
              <a:t>màn</a:t>
            </a:r>
            <a:r>
              <a:rPr lang="en-US" dirty="0"/>
              <a:t> </a:t>
            </a:r>
            <a:r>
              <a:rPr lang="en-US" dirty="0" err="1"/>
              <a:t>hình</a:t>
            </a:r>
            <a:r>
              <a:rPr lang="en-US" dirty="0"/>
              <a:t> </a:t>
            </a:r>
            <a:r>
              <a:rPr lang="en-US" dirty="0" err="1"/>
              <a:t>nghiệp</a:t>
            </a:r>
            <a:r>
              <a:rPr lang="en-US" dirty="0"/>
              <a:t> </a:t>
            </a:r>
            <a:r>
              <a:rPr lang="en-US" dirty="0" err="1"/>
              <a:t>vụ</a:t>
            </a:r>
            <a:r>
              <a:rPr lang="en-US" dirty="0"/>
              <a:t> </a:t>
            </a:r>
            <a:r>
              <a:rPr lang="en-US" dirty="0" err="1"/>
              <a:t>đơn</a:t>
            </a:r>
            <a:r>
              <a:rPr lang="en-US" dirty="0"/>
              <a:t> </a:t>
            </a:r>
            <a:r>
              <a:rPr lang="en-US" dirty="0" err="1"/>
              <a:t>giản</a:t>
            </a:r>
            <a:r>
              <a:rPr lang="en-US" dirty="0"/>
              <a:t> </a:t>
            </a:r>
            <a:r>
              <a:rPr lang="en-US" dirty="0" err="1"/>
              <a:t>hơn</a:t>
            </a:r>
            <a:r>
              <a:rPr lang="en-US" dirty="0"/>
              <a:t> </a:t>
            </a:r>
            <a:r>
              <a:rPr lang="en-US" dirty="0" err="1"/>
              <a:t>chỉ</a:t>
            </a:r>
            <a:r>
              <a:rPr lang="en-US" dirty="0"/>
              <a:t> </a:t>
            </a:r>
            <a:r>
              <a:rPr lang="en-US" dirty="0" err="1"/>
              <a:t>gồm</a:t>
            </a:r>
            <a:r>
              <a:rPr lang="en-US" dirty="0"/>
              <a:t> Header </a:t>
            </a:r>
            <a:r>
              <a:rPr lang="en-US" dirty="0" err="1"/>
              <a:t>và</a:t>
            </a:r>
            <a:r>
              <a:rPr lang="en-US" dirty="0"/>
              <a:t> item details</a:t>
            </a:r>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1956522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Các</a:t>
            </a:r>
            <a:r>
              <a:rPr lang="en-US" dirty="0"/>
              <a:t> </a:t>
            </a:r>
            <a:r>
              <a:rPr lang="en-US" dirty="0" err="1"/>
              <a:t>loại</a:t>
            </a:r>
            <a:r>
              <a:rPr lang="en-US" dirty="0"/>
              <a:t> </a:t>
            </a:r>
            <a:r>
              <a:rPr lang="en-US" dirty="0" err="1"/>
              <a:t>dự</a:t>
            </a:r>
            <a:r>
              <a:rPr lang="en-US" dirty="0"/>
              <a:t> </a:t>
            </a:r>
            <a:r>
              <a:rPr lang="en-US" dirty="0" err="1"/>
              <a:t>án</a:t>
            </a:r>
            <a:r>
              <a:rPr lang="en-US" dirty="0"/>
              <a:t> </a:t>
            </a:r>
            <a:r>
              <a:rPr lang="en-US" dirty="0" err="1"/>
              <a:t>triển</a:t>
            </a:r>
            <a:r>
              <a:rPr lang="en-US" dirty="0"/>
              <a:t> </a:t>
            </a:r>
            <a:r>
              <a:rPr lang="en-US" dirty="0" err="1"/>
              <a:t>khại</a:t>
            </a:r>
            <a:r>
              <a:rPr lang="en-US" dirty="0"/>
              <a:t> SAP:</a:t>
            </a:r>
          </a:p>
          <a:p>
            <a:r>
              <a:rPr lang="en-US" b="1" dirty="0"/>
              <a:t>New implementation – Green field approach</a:t>
            </a:r>
            <a:r>
              <a:rPr lang="en-US" dirty="0"/>
              <a:t>: </a:t>
            </a:r>
            <a:r>
              <a:rPr lang="en-US" dirty="0" err="1"/>
              <a:t>triển</a:t>
            </a:r>
            <a:r>
              <a:rPr lang="en-US" dirty="0"/>
              <a:t> </a:t>
            </a:r>
            <a:r>
              <a:rPr lang="en-US" dirty="0" err="1"/>
              <a:t>khai</a:t>
            </a:r>
            <a:r>
              <a:rPr lang="en-US" dirty="0"/>
              <a:t> </a:t>
            </a:r>
            <a:r>
              <a:rPr lang="en-US" dirty="0" err="1"/>
              <a:t>mới</a:t>
            </a:r>
            <a:r>
              <a:rPr lang="en-US" dirty="0"/>
              <a:t> </a:t>
            </a:r>
            <a:r>
              <a:rPr lang="en-US" dirty="0" err="1"/>
              <a:t>hoàn</a:t>
            </a:r>
            <a:r>
              <a:rPr lang="en-US" dirty="0"/>
              <a:t> </a:t>
            </a:r>
            <a:r>
              <a:rPr lang="en-US" dirty="0" err="1"/>
              <a:t>toàn</a:t>
            </a:r>
            <a:r>
              <a:rPr lang="en-US" dirty="0"/>
              <a:t> </a:t>
            </a:r>
            <a:r>
              <a:rPr lang="en-US" dirty="0" err="1"/>
              <a:t>các</a:t>
            </a:r>
            <a:r>
              <a:rPr lang="en-US" dirty="0"/>
              <a:t> module </a:t>
            </a:r>
            <a:r>
              <a:rPr lang="en-US" dirty="0" err="1"/>
              <a:t>từ</a:t>
            </a:r>
            <a:r>
              <a:rPr lang="en-US" dirty="0"/>
              <a:t> SAP/ </a:t>
            </a:r>
            <a:r>
              <a:rPr lang="en-US" dirty="0" err="1"/>
              <a:t>chưa</a:t>
            </a:r>
            <a:r>
              <a:rPr lang="en-US" dirty="0"/>
              <a:t> </a:t>
            </a:r>
            <a:r>
              <a:rPr lang="en-US" dirty="0" err="1"/>
              <a:t>có</a:t>
            </a:r>
            <a:r>
              <a:rPr lang="en-US" dirty="0"/>
              <a:t> SAP. Greenfield: build from scratch, </a:t>
            </a:r>
            <a:r>
              <a:rPr lang="en-US" dirty="0" err="1"/>
              <a:t>xây</a:t>
            </a:r>
            <a:r>
              <a:rPr lang="en-US" dirty="0"/>
              <a:t> </a:t>
            </a:r>
            <a:r>
              <a:rPr lang="en-US" dirty="0" err="1"/>
              <a:t>mới</a:t>
            </a:r>
            <a:r>
              <a:rPr lang="en-US" dirty="0"/>
              <a:t> </a:t>
            </a:r>
            <a:r>
              <a:rPr lang="en-US" dirty="0" err="1"/>
              <a:t>hoàn</a:t>
            </a:r>
            <a:r>
              <a:rPr lang="en-US" dirty="0"/>
              <a:t> </a:t>
            </a:r>
            <a:r>
              <a:rPr lang="en-US" dirty="0" err="1"/>
              <a:t>toàn</a:t>
            </a:r>
            <a:endParaRPr lang="en-US" dirty="0"/>
          </a:p>
          <a:p>
            <a:r>
              <a:rPr lang="en-US" dirty="0" err="1"/>
              <a:t>Lợi</a:t>
            </a:r>
            <a:r>
              <a:rPr lang="en-US" dirty="0"/>
              <a:t> </a:t>
            </a:r>
            <a:r>
              <a:rPr lang="en-US" dirty="0" err="1"/>
              <a:t>ích</a:t>
            </a:r>
            <a:r>
              <a:rPr lang="en-US" dirty="0"/>
              <a:t>: </a:t>
            </a:r>
            <a:r>
              <a:rPr lang="en-US" dirty="0" err="1"/>
              <a:t>áp</a:t>
            </a:r>
            <a:r>
              <a:rPr lang="en-US" dirty="0"/>
              <a:t> </a:t>
            </a:r>
            <a:r>
              <a:rPr lang="en-US" dirty="0" err="1"/>
              <a:t>dụng</a:t>
            </a:r>
            <a:r>
              <a:rPr lang="en-US" dirty="0"/>
              <a:t> </a:t>
            </a:r>
            <a:r>
              <a:rPr lang="en-US" dirty="0" err="1"/>
              <a:t>đổi</a:t>
            </a:r>
            <a:r>
              <a:rPr lang="en-US" dirty="0"/>
              <a:t> </a:t>
            </a:r>
            <a:r>
              <a:rPr lang="en-US" dirty="0" err="1"/>
              <a:t>mới</a:t>
            </a:r>
            <a:r>
              <a:rPr lang="en-US" dirty="0"/>
              <a:t> </a:t>
            </a:r>
            <a:r>
              <a:rPr lang="en-US" dirty="0" err="1"/>
              <a:t>về</a:t>
            </a:r>
            <a:r>
              <a:rPr lang="en-US" dirty="0"/>
              <a:t> </a:t>
            </a:r>
            <a:r>
              <a:rPr lang="en-US" dirty="0" err="1"/>
              <a:t>quy</a:t>
            </a:r>
            <a:r>
              <a:rPr lang="en-US" dirty="0"/>
              <a:t> </a:t>
            </a:r>
            <a:r>
              <a:rPr lang="en-US" dirty="0" err="1"/>
              <a:t>trình</a:t>
            </a:r>
            <a:r>
              <a:rPr lang="en-US" dirty="0"/>
              <a:t>, </a:t>
            </a:r>
            <a:r>
              <a:rPr lang="en-US" dirty="0" err="1"/>
              <a:t>đơn</a:t>
            </a:r>
            <a:r>
              <a:rPr lang="en-US" dirty="0"/>
              <a:t> </a:t>
            </a:r>
            <a:r>
              <a:rPr lang="en-US" dirty="0" err="1"/>
              <a:t>giản</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kinh</a:t>
            </a:r>
            <a:r>
              <a:rPr lang="en-US" dirty="0"/>
              <a:t> </a:t>
            </a:r>
            <a:r>
              <a:rPr lang="en-US" dirty="0" err="1"/>
              <a:t>doanh</a:t>
            </a:r>
            <a:r>
              <a:rPr lang="en-US" dirty="0"/>
              <a:t>, </a:t>
            </a:r>
            <a:r>
              <a:rPr lang="en-US" dirty="0" err="1"/>
              <a:t>tiết</a:t>
            </a:r>
            <a:r>
              <a:rPr lang="en-US" dirty="0"/>
              <a:t> </a:t>
            </a:r>
            <a:r>
              <a:rPr lang="en-US" dirty="0" err="1"/>
              <a:t>kiệm</a:t>
            </a:r>
            <a:r>
              <a:rPr lang="en-US" dirty="0"/>
              <a:t> </a:t>
            </a:r>
            <a:r>
              <a:rPr lang="en-US" dirty="0" err="1"/>
              <a:t>thời</a:t>
            </a:r>
            <a:r>
              <a:rPr lang="en-US" dirty="0"/>
              <a:t> </a:t>
            </a:r>
            <a:r>
              <a:rPr lang="en-US" dirty="0" err="1"/>
              <a:t>gian</a:t>
            </a:r>
            <a:r>
              <a:rPr lang="en-US" dirty="0"/>
              <a:t>, </a:t>
            </a:r>
            <a:r>
              <a:rPr lang="en-US" dirty="0" err="1"/>
              <a:t>sẵn</a:t>
            </a:r>
            <a:r>
              <a:rPr lang="en-US" dirty="0"/>
              <a:t> </a:t>
            </a:r>
            <a:r>
              <a:rPr lang="en-US" dirty="0" err="1"/>
              <a:t>sàng</a:t>
            </a:r>
            <a:r>
              <a:rPr lang="en-US" dirty="0"/>
              <a:t> </a:t>
            </a:r>
            <a:r>
              <a:rPr lang="en-US" dirty="0" err="1"/>
              <a:t>sử</a:t>
            </a:r>
            <a:r>
              <a:rPr lang="en-US" dirty="0"/>
              <a:t> </a:t>
            </a:r>
            <a:r>
              <a:rPr lang="en-US" dirty="0" err="1"/>
              <a:t>dụng</a:t>
            </a:r>
            <a:r>
              <a:rPr lang="en-US" dirty="0"/>
              <a:t> (ready-to-run)</a:t>
            </a:r>
          </a:p>
          <a:p>
            <a:endParaRPr lang="en-US" dirty="0"/>
          </a:p>
          <a:p>
            <a:pPr marL="0" marR="0" lvl="0" indent="0" algn="l" defTabSz="1088776" rtl="0" eaLnBrk="1" fontAlgn="auto" latinLnBrk="0" hangingPunct="1">
              <a:lnSpc>
                <a:spcPct val="100000"/>
              </a:lnSpc>
              <a:spcBef>
                <a:spcPts val="0"/>
              </a:spcBef>
              <a:spcAft>
                <a:spcPts val="0"/>
              </a:spcAft>
              <a:buClrTx/>
              <a:buSzTx/>
              <a:buFontTx/>
              <a:buNone/>
              <a:tabLst/>
              <a:defRPr/>
            </a:pPr>
            <a:r>
              <a:rPr lang="en-US" b="1" dirty="0"/>
              <a:t>System conversion – Brown field</a:t>
            </a:r>
            <a:r>
              <a:rPr lang="en-US" dirty="0"/>
              <a:t>: Client </a:t>
            </a:r>
            <a:r>
              <a:rPr lang="en-US" dirty="0" err="1"/>
              <a:t>có</a:t>
            </a:r>
            <a:r>
              <a:rPr lang="en-US" dirty="0"/>
              <a:t> </a:t>
            </a:r>
            <a:r>
              <a:rPr lang="en-US" dirty="0" err="1"/>
              <a:t>sẵn</a:t>
            </a:r>
            <a:r>
              <a:rPr lang="en-US" dirty="0"/>
              <a:t> </a:t>
            </a:r>
            <a:r>
              <a:rPr lang="en-US" dirty="0" err="1"/>
              <a:t>hệ</a:t>
            </a:r>
            <a:r>
              <a:rPr lang="en-US" dirty="0"/>
              <a:t> </a:t>
            </a:r>
            <a:r>
              <a:rPr lang="en-US" dirty="0" err="1"/>
              <a:t>thống</a:t>
            </a:r>
            <a:r>
              <a:rPr lang="en-US" dirty="0"/>
              <a:t> ERP </a:t>
            </a:r>
            <a:r>
              <a:rPr lang="en-US" dirty="0" err="1"/>
              <a:t>cũ</a:t>
            </a:r>
            <a:r>
              <a:rPr lang="en-US" dirty="0"/>
              <a:t> (SAP </a:t>
            </a:r>
            <a:r>
              <a:rPr lang="en-US" dirty="0" err="1"/>
              <a:t>hoặc</a:t>
            </a:r>
            <a:r>
              <a:rPr lang="en-US" dirty="0"/>
              <a:t> non-SAP), </a:t>
            </a:r>
            <a:r>
              <a:rPr lang="en-US" dirty="0" err="1"/>
              <a:t>đã</a:t>
            </a:r>
            <a:r>
              <a:rPr lang="en-US" dirty="0"/>
              <a:t> </a:t>
            </a:r>
            <a:r>
              <a:rPr lang="en-US" dirty="0" err="1"/>
              <a:t>có</a:t>
            </a:r>
            <a:r>
              <a:rPr lang="en-US" dirty="0"/>
              <a:t> configuration </a:t>
            </a:r>
            <a:r>
              <a:rPr lang="en-US" dirty="0" err="1"/>
              <a:t>và</a:t>
            </a:r>
            <a:r>
              <a:rPr lang="en-US" dirty="0"/>
              <a:t> database, </a:t>
            </a:r>
            <a:r>
              <a:rPr lang="en-US" dirty="0" err="1"/>
              <a:t>chuyển</a:t>
            </a:r>
            <a:r>
              <a:rPr lang="en-US" dirty="0"/>
              <a:t> qua S/4 HANA. </a:t>
            </a:r>
            <a:r>
              <a:rPr lang="en-US" dirty="0" err="1"/>
              <a:t>Vd</a:t>
            </a:r>
            <a:r>
              <a:rPr lang="en-US" dirty="0"/>
              <a:t> </a:t>
            </a:r>
            <a:r>
              <a:rPr lang="en-US" dirty="0" err="1"/>
              <a:t>chuyển</a:t>
            </a:r>
            <a:r>
              <a:rPr lang="en-US" dirty="0"/>
              <a:t> </a:t>
            </a:r>
            <a:r>
              <a:rPr lang="en-US" dirty="0" err="1"/>
              <a:t>từ</a:t>
            </a:r>
            <a:r>
              <a:rPr lang="en-US" dirty="0"/>
              <a:t> Non-SAP sang SAP, hay </a:t>
            </a:r>
            <a:r>
              <a:rPr lang="en-US" dirty="0" err="1"/>
              <a:t>từ</a:t>
            </a:r>
            <a:r>
              <a:rPr lang="en-US" dirty="0"/>
              <a:t> SAP </a:t>
            </a:r>
            <a:r>
              <a:rPr lang="en-US" dirty="0" err="1"/>
              <a:t>ver</a:t>
            </a:r>
            <a:r>
              <a:rPr lang="en-US" dirty="0"/>
              <a:t> </a:t>
            </a:r>
            <a:r>
              <a:rPr lang="en-US" dirty="0" err="1"/>
              <a:t>cũ</a:t>
            </a:r>
            <a:r>
              <a:rPr lang="en-US" dirty="0"/>
              <a:t> sang </a:t>
            </a:r>
            <a:r>
              <a:rPr lang="en-US" dirty="0" err="1"/>
              <a:t>ver</a:t>
            </a:r>
            <a:r>
              <a:rPr lang="en-US" dirty="0"/>
              <a:t> </a:t>
            </a:r>
            <a:r>
              <a:rPr lang="en-US" dirty="0" err="1"/>
              <a:t>mới</a:t>
            </a:r>
            <a:endParaRPr lang="en-US" dirty="0"/>
          </a:p>
          <a:p>
            <a:endParaRPr lang="en-US" dirty="0"/>
          </a:p>
          <a:p>
            <a:r>
              <a:rPr lang="en-US" b="1" dirty="0"/>
              <a:t>Landscape transformation</a:t>
            </a:r>
            <a:r>
              <a:rPr lang="en-US" dirty="0"/>
              <a:t>: ko </a:t>
            </a:r>
            <a:r>
              <a:rPr lang="en-US" dirty="0" err="1"/>
              <a:t>chuyển</a:t>
            </a:r>
            <a:r>
              <a:rPr lang="en-US" dirty="0"/>
              <a:t> </a:t>
            </a:r>
            <a:r>
              <a:rPr lang="en-US" dirty="0" err="1"/>
              <a:t>hết</a:t>
            </a:r>
            <a:r>
              <a:rPr lang="en-US" dirty="0"/>
              <a:t> </a:t>
            </a:r>
            <a:r>
              <a:rPr lang="en-US" dirty="0" err="1"/>
              <a:t>hoàn</a:t>
            </a:r>
            <a:r>
              <a:rPr lang="en-US" dirty="0"/>
              <a:t> </a:t>
            </a:r>
            <a:r>
              <a:rPr lang="en-US" dirty="0" err="1"/>
              <a:t>toàn</a:t>
            </a:r>
            <a:r>
              <a:rPr lang="en-US" dirty="0"/>
              <a:t> </a:t>
            </a:r>
            <a:r>
              <a:rPr lang="en-US" dirty="0" err="1"/>
              <a:t>mà</a:t>
            </a:r>
            <a:r>
              <a:rPr lang="en-US" dirty="0"/>
              <a:t> </a:t>
            </a:r>
            <a:r>
              <a:rPr lang="en-US" dirty="0" err="1"/>
              <a:t>chỉ</a:t>
            </a:r>
            <a:r>
              <a:rPr lang="en-US" dirty="0"/>
              <a:t> </a:t>
            </a:r>
            <a:r>
              <a:rPr lang="en-US" dirty="0" err="1"/>
              <a:t>một</a:t>
            </a:r>
            <a:r>
              <a:rPr lang="en-US" dirty="0"/>
              <a:t> </a:t>
            </a:r>
            <a:r>
              <a:rPr lang="en-US" dirty="0" err="1"/>
              <a:t>phần</a:t>
            </a:r>
            <a:r>
              <a:rPr lang="en-US" dirty="0"/>
              <a:t>, </a:t>
            </a:r>
            <a:r>
              <a:rPr lang="en-US" dirty="0" err="1"/>
              <a:t>vd</a:t>
            </a:r>
            <a:r>
              <a:rPr lang="en-US" dirty="0"/>
              <a:t> </a:t>
            </a:r>
            <a:r>
              <a:rPr lang="en-US" dirty="0" err="1"/>
              <a:t>đang</a:t>
            </a:r>
            <a:r>
              <a:rPr lang="en-US" dirty="0"/>
              <a:t> </a:t>
            </a:r>
            <a:r>
              <a:rPr lang="en-US" dirty="0" err="1"/>
              <a:t>dùng</a:t>
            </a:r>
            <a:r>
              <a:rPr lang="en-US" dirty="0"/>
              <a:t> ERP </a:t>
            </a:r>
            <a:r>
              <a:rPr lang="en-US" dirty="0" err="1"/>
              <a:t>của</a:t>
            </a:r>
            <a:r>
              <a:rPr lang="en-US" dirty="0"/>
              <a:t> </a:t>
            </a:r>
            <a:r>
              <a:rPr lang="en-US" dirty="0" err="1"/>
              <a:t>thằng</a:t>
            </a:r>
            <a:r>
              <a:rPr lang="en-US" dirty="0"/>
              <a:t> </a:t>
            </a:r>
            <a:r>
              <a:rPr lang="en-US" dirty="0" err="1"/>
              <a:t>khác</a:t>
            </a:r>
            <a:r>
              <a:rPr lang="en-US" dirty="0"/>
              <a:t> </a:t>
            </a:r>
            <a:r>
              <a:rPr lang="en-US" dirty="0" err="1"/>
              <a:t>như</a:t>
            </a:r>
            <a:r>
              <a:rPr lang="en-US" dirty="0"/>
              <a:t> MISA </a:t>
            </a:r>
            <a:r>
              <a:rPr lang="en-US" dirty="0" err="1"/>
              <a:t>quản</a:t>
            </a:r>
            <a:r>
              <a:rPr lang="en-US" dirty="0"/>
              <a:t> </a:t>
            </a:r>
            <a:r>
              <a:rPr lang="en-US" dirty="0" err="1"/>
              <a:t>lý</a:t>
            </a:r>
            <a:r>
              <a:rPr lang="en-US" dirty="0"/>
              <a:t> </a:t>
            </a:r>
            <a:r>
              <a:rPr lang="en-US" dirty="0" err="1"/>
              <a:t>kế</a:t>
            </a:r>
            <a:r>
              <a:rPr lang="en-US" dirty="0"/>
              <a:t> </a:t>
            </a:r>
            <a:r>
              <a:rPr lang="en-US" dirty="0" err="1"/>
              <a:t>toán</a:t>
            </a:r>
            <a:r>
              <a:rPr lang="en-US" dirty="0"/>
              <a:t>, </a:t>
            </a:r>
            <a:r>
              <a:rPr lang="en-US" dirty="0" err="1"/>
              <a:t>nhưng</a:t>
            </a:r>
            <a:r>
              <a:rPr lang="en-US" dirty="0"/>
              <a:t> </a:t>
            </a:r>
            <a:r>
              <a:rPr lang="en-US" dirty="0" err="1"/>
              <a:t>muốn</a:t>
            </a:r>
            <a:r>
              <a:rPr lang="en-US" dirty="0"/>
              <a:t> </a:t>
            </a:r>
            <a:r>
              <a:rPr lang="en-US" dirty="0" err="1"/>
              <a:t>cắm</a:t>
            </a:r>
            <a:r>
              <a:rPr lang="en-US" dirty="0"/>
              <a:t> </a:t>
            </a:r>
            <a:r>
              <a:rPr lang="en-US" dirty="0" err="1"/>
              <a:t>thêm</a:t>
            </a:r>
            <a:r>
              <a:rPr lang="en-US" dirty="0"/>
              <a:t> module MM </a:t>
            </a:r>
            <a:r>
              <a:rPr lang="en-US" dirty="0" err="1"/>
              <a:t>từ</a:t>
            </a:r>
            <a:r>
              <a:rPr lang="en-US" dirty="0"/>
              <a:t> SAP. </a:t>
            </a:r>
            <a:r>
              <a:rPr lang="en-US" dirty="0" err="1"/>
              <a:t>Hoặc</a:t>
            </a:r>
            <a:r>
              <a:rPr lang="en-US" dirty="0"/>
              <a:t> </a:t>
            </a:r>
            <a:r>
              <a:rPr lang="en-US" dirty="0" err="1"/>
              <a:t>chuyển</a:t>
            </a:r>
            <a:r>
              <a:rPr lang="en-US" dirty="0"/>
              <a:t> </a:t>
            </a:r>
            <a:r>
              <a:rPr lang="en-US" dirty="0" err="1"/>
              <a:t>đổi</a:t>
            </a:r>
            <a:r>
              <a:rPr lang="en-US" dirty="0"/>
              <a:t> qua </a:t>
            </a:r>
            <a:r>
              <a:rPr lang="en-US" dirty="0" err="1"/>
              <a:t>nhiều</a:t>
            </a:r>
            <a:r>
              <a:rPr lang="en-US" dirty="0"/>
              <a:t> region</a:t>
            </a:r>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72483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Mô tả lịch sử, thông tin về vận hành, đặc điểm sản phẩm, quy trình sản xuất, phân phối, đối tác doanh nghiệp (kh và nhà cung cấp) của GBI</a:t>
            </a:r>
          </a:p>
          <a:p>
            <a:r>
              <a:rPr lang="de-DE" dirty="0"/>
              <a:t>Vẽ cơ cấu tổ chức (org structure) GBI</a:t>
            </a:r>
          </a:p>
        </p:txBody>
      </p:sp>
      <p:sp>
        <p:nvSpPr>
          <p:cNvPr id="4" name="Foliennummernplatzhalt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3377237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Lịch</a:t>
            </a:r>
            <a:r>
              <a:rPr lang="en-US" dirty="0"/>
              <a:t> </a:t>
            </a:r>
            <a:r>
              <a:rPr lang="en-US" dirty="0" err="1"/>
              <a:t>sử</a:t>
            </a:r>
            <a:r>
              <a:rPr lang="en-US" dirty="0"/>
              <a:t> </a:t>
            </a:r>
            <a:r>
              <a:rPr lang="en-US" dirty="0" err="1"/>
              <a:t>hình</a:t>
            </a:r>
            <a:r>
              <a:rPr lang="en-US" dirty="0"/>
              <a:t> </a:t>
            </a:r>
            <a:r>
              <a:rPr lang="en-US" dirty="0" err="1"/>
              <a:t>thành</a:t>
            </a:r>
            <a:r>
              <a:rPr lang="en-US" dirty="0"/>
              <a:t> </a:t>
            </a:r>
            <a:r>
              <a:rPr lang="en-US" dirty="0" err="1"/>
              <a:t>trên</a:t>
            </a:r>
            <a:r>
              <a:rPr lang="en-US" dirty="0"/>
              <a:t> 20 </a:t>
            </a:r>
            <a:r>
              <a:rPr lang="en-US" dirty="0" err="1"/>
              <a:t>năm</a:t>
            </a:r>
            <a:r>
              <a:rPr lang="en-US" dirty="0"/>
              <a:t> </a:t>
            </a:r>
          </a:p>
          <a:p>
            <a:r>
              <a:rPr lang="vi-VN" dirty="0"/>
              <a:t>John Davis</a:t>
            </a:r>
            <a:r>
              <a:rPr lang="en-US" dirty="0"/>
              <a:t> (US)</a:t>
            </a:r>
            <a:r>
              <a:rPr lang="vi-VN" dirty="0"/>
              <a:t> tay đua xe đạp địa hình</a:t>
            </a:r>
            <a:r>
              <a:rPr lang="en-US" dirty="0"/>
              <a:t> (</a:t>
            </a:r>
            <a:r>
              <a:rPr lang="en-US" sz="1800" b="0" i="0" dirty="0">
                <a:solidFill>
                  <a:srgbClr val="000000"/>
                </a:solidFill>
                <a:effectLst/>
                <a:latin typeface="TimesNewRomanPSMT"/>
              </a:rPr>
              <a:t>off-road trail racing)</a:t>
            </a:r>
            <a:r>
              <a:rPr lang="vi-VN" dirty="0"/>
              <a:t> nhưng các loại xe đua thời điểm đó</a:t>
            </a:r>
            <a:r>
              <a:rPr lang="en-US" dirty="0"/>
              <a:t> </a:t>
            </a:r>
            <a:r>
              <a:rPr lang="vi-VN" dirty="0"/>
              <a:t>ko đáp ứng nhu cầu,</a:t>
            </a:r>
            <a:r>
              <a:rPr lang="en-US" dirty="0"/>
              <a:t> n</a:t>
            </a:r>
            <a:r>
              <a:rPr lang="vi-VN" dirty="0"/>
              <a:t>ên ông đã tự sx chiếc xe </a:t>
            </a:r>
            <a:r>
              <a:rPr lang="en-US" dirty="0" err="1"/>
              <a:t>từ</a:t>
            </a:r>
            <a:r>
              <a:rPr lang="en-US" dirty="0"/>
              <a:t> </a:t>
            </a:r>
            <a:r>
              <a:rPr lang="en-US" dirty="0" err="1"/>
              <a:t>các</a:t>
            </a:r>
            <a:r>
              <a:rPr lang="en-US" dirty="0"/>
              <a:t> </a:t>
            </a:r>
            <a:r>
              <a:rPr lang="en-US" dirty="0" err="1"/>
              <a:t>bộ</a:t>
            </a:r>
            <a:r>
              <a:rPr lang="en-US" dirty="0"/>
              <a:t> </a:t>
            </a:r>
            <a:r>
              <a:rPr lang="en-US" dirty="0" err="1"/>
              <a:t>phận</a:t>
            </a:r>
            <a:r>
              <a:rPr lang="en-US" dirty="0"/>
              <a:t> </a:t>
            </a:r>
            <a:r>
              <a:rPr lang="en-US" dirty="0" err="1"/>
              <a:t>của</a:t>
            </a:r>
            <a:r>
              <a:rPr lang="en-US" dirty="0"/>
              <a:t> </a:t>
            </a:r>
            <a:r>
              <a:rPr lang="en-US" dirty="0" err="1"/>
              <a:t>chiếc</a:t>
            </a:r>
            <a:r>
              <a:rPr lang="en-US" dirty="0"/>
              <a:t> </a:t>
            </a:r>
            <a:r>
              <a:rPr lang="en-US" dirty="0" err="1"/>
              <a:t>xe</a:t>
            </a:r>
            <a:r>
              <a:rPr lang="en-US" dirty="0"/>
              <a:t> </a:t>
            </a:r>
            <a:r>
              <a:rPr lang="en-US" dirty="0" err="1"/>
              <a:t>cũ</a:t>
            </a:r>
            <a:r>
              <a:rPr lang="en-US" dirty="0"/>
              <a:t> </a:t>
            </a:r>
            <a:r>
              <a:rPr lang="en-US" dirty="0" err="1"/>
              <a:t>và</a:t>
            </a:r>
            <a:r>
              <a:rPr lang="en-US" dirty="0"/>
              <a:t> </a:t>
            </a:r>
            <a:r>
              <a:rPr lang="en-US" dirty="0" err="1"/>
              <a:t>thắng</a:t>
            </a:r>
            <a:r>
              <a:rPr lang="en-US" dirty="0"/>
              <a:t> </a:t>
            </a:r>
            <a:r>
              <a:rPr lang="en-US" dirty="0" err="1"/>
              <a:t>giải</a:t>
            </a:r>
            <a:r>
              <a:rPr lang="vi-VN" dirty="0"/>
              <a:t>. Từ đó thành lập cty </a:t>
            </a:r>
            <a:r>
              <a:rPr lang="vi-VN" b="1" dirty="0"/>
              <a:t>Frankenstein Bikes</a:t>
            </a:r>
            <a:endParaRPr lang="en-US" b="1" dirty="0"/>
          </a:p>
          <a:p>
            <a:r>
              <a:rPr lang="en-US" dirty="0" err="1"/>
              <a:t>Cùng</a:t>
            </a:r>
            <a:r>
              <a:rPr lang="en-US" dirty="0"/>
              <a:t> </a:t>
            </a:r>
            <a:r>
              <a:rPr lang="en-US" dirty="0" err="1"/>
              <a:t>thời</a:t>
            </a:r>
            <a:r>
              <a:rPr lang="en-US" dirty="0"/>
              <a:t> </a:t>
            </a:r>
            <a:r>
              <a:rPr lang="en-US" dirty="0" err="1"/>
              <a:t>điểm</a:t>
            </a:r>
            <a:r>
              <a:rPr lang="en-US" dirty="0"/>
              <a:t> </a:t>
            </a:r>
            <a:r>
              <a:rPr lang="en-US" dirty="0" err="1"/>
              <a:t>đó</a:t>
            </a:r>
            <a:r>
              <a:rPr lang="en-US" dirty="0"/>
              <a:t>, Peter Schwarz (Germany) </a:t>
            </a:r>
            <a:r>
              <a:rPr lang="en-US" dirty="0" err="1"/>
              <a:t>một</a:t>
            </a:r>
            <a:r>
              <a:rPr lang="en-US" dirty="0"/>
              <a:t> </a:t>
            </a:r>
            <a:r>
              <a:rPr lang="en-US" dirty="0" err="1"/>
              <a:t>kỹ</a:t>
            </a:r>
            <a:r>
              <a:rPr lang="en-US" dirty="0"/>
              <a:t> </a:t>
            </a:r>
            <a:r>
              <a:rPr lang="en-US" dirty="0" err="1"/>
              <a:t>sư</a:t>
            </a:r>
            <a:r>
              <a:rPr lang="en-US" dirty="0"/>
              <a:t> </a:t>
            </a:r>
            <a:r>
              <a:rPr lang="en-US" dirty="0" err="1"/>
              <a:t>yêu</a:t>
            </a:r>
            <a:r>
              <a:rPr lang="en-US" dirty="0"/>
              <a:t> </a:t>
            </a:r>
            <a:r>
              <a:rPr lang="en-US" dirty="0" err="1"/>
              <a:t>thích</a:t>
            </a:r>
            <a:r>
              <a:rPr lang="en-US" dirty="0"/>
              <a:t> </a:t>
            </a:r>
            <a:r>
              <a:rPr lang="en-US" dirty="0" err="1"/>
              <a:t>xe</a:t>
            </a:r>
            <a:r>
              <a:rPr lang="en-US" dirty="0"/>
              <a:t> </a:t>
            </a:r>
            <a:r>
              <a:rPr lang="en-US" dirty="0" err="1"/>
              <a:t>đua</a:t>
            </a:r>
            <a:r>
              <a:rPr lang="en-US" dirty="0"/>
              <a:t> </a:t>
            </a:r>
            <a:r>
              <a:rPr lang="en-US" dirty="0" err="1"/>
              <a:t>đường</a:t>
            </a:r>
            <a:r>
              <a:rPr lang="en-US" dirty="0"/>
              <a:t> </a:t>
            </a:r>
            <a:r>
              <a:rPr lang="en-US" dirty="0" err="1"/>
              <a:t>dài</a:t>
            </a:r>
            <a:r>
              <a:rPr lang="en-US" dirty="0"/>
              <a:t> (</a:t>
            </a:r>
            <a:r>
              <a:rPr lang="en-US" sz="1800" b="0" i="0" dirty="0">
                <a:solidFill>
                  <a:srgbClr val="000000"/>
                </a:solidFill>
                <a:effectLst/>
                <a:latin typeface="TimesNewRomanPSMT"/>
              </a:rPr>
              <a:t>long-distance road racing) </a:t>
            </a:r>
            <a:r>
              <a:rPr lang="en-US" sz="1800" b="0" i="0" dirty="0" err="1">
                <a:solidFill>
                  <a:srgbClr val="000000"/>
                </a:solidFill>
                <a:effectLst/>
                <a:latin typeface="TimesNewRomanPSMT"/>
              </a:rPr>
              <a:t>đã</a:t>
            </a:r>
            <a:r>
              <a:rPr lang="en-US" sz="1800" b="0" i="0" dirty="0">
                <a:solidFill>
                  <a:srgbClr val="000000"/>
                </a:solidFill>
                <a:effectLst/>
                <a:latin typeface="TimesNewRomanPSMT"/>
              </a:rPr>
              <a:t> </a:t>
            </a:r>
            <a:r>
              <a:rPr lang="en-US" sz="1800" b="0" i="0" dirty="0" err="1">
                <a:solidFill>
                  <a:srgbClr val="000000"/>
                </a:solidFill>
                <a:effectLst/>
                <a:latin typeface="TimesNewRomanPSMT"/>
              </a:rPr>
              <a:t>nghiên</a:t>
            </a:r>
            <a:r>
              <a:rPr lang="en-US" sz="1800" b="0" i="0" dirty="0">
                <a:solidFill>
                  <a:srgbClr val="000000"/>
                </a:solidFill>
                <a:effectLst/>
                <a:latin typeface="TimesNewRomanPSMT"/>
              </a:rPr>
              <a:t> </a:t>
            </a:r>
            <a:r>
              <a:rPr lang="en-US" sz="1800" b="0" i="0" dirty="0" err="1">
                <a:solidFill>
                  <a:srgbClr val="000000"/>
                </a:solidFill>
                <a:effectLst/>
                <a:latin typeface="TimesNewRomanPSMT"/>
              </a:rPr>
              <a:t>cứu</a:t>
            </a:r>
            <a:r>
              <a:rPr lang="en-US" sz="1800" b="0" i="0" dirty="0">
                <a:solidFill>
                  <a:srgbClr val="000000"/>
                </a:solidFill>
                <a:effectLst/>
                <a:latin typeface="TimesNewRomanPSMT"/>
              </a:rPr>
              <a:t> </a:t>
            </a:r>
            <a:r>
              <a:rPr lang="en-US" sz="1800" b="0" i="0" dirty="0" err="1">
                <a:solidFill>
                  <a:srgbClr val="000000"/>
                </a:solidFill>
                <a:effectLst/>
                <a:latin typeface="TimesNewRomanPSMT"/>
              </a:rPr>
              <a:t>sx</a:t>
            </a:r>
            <a:r>
              <a:rPr lang="en-US" sz="1800" b="0" i="0" dirty="0">
                <a:solidFill>
                  <a:srgbClr val="000000"/>
                </a:solidFill>
                <a:effectLst/>
                <a:latin typeface="TimesNewRomanPSMT"/>
              </a:rPr>
              <a:t> </a:t>
            </a:r>
            <a:r>
              <a:rPr lang="en-US" sz="1800" b="0" i="0" dirty="0" err="1">
                <a:solidFill>
                  <a:srgbClr val="000000"/>
                </a:solidFill>
                <a:effectLst/>
                <a:latin typeface="ArialMT"/>
              </a:rPr>
              <a:t>các</a:t>
            </a:r>
            <a:r>
              <a:rPr lang="en-US" sz="1800" b="0" i="0" dirty="0">
                <a:solidFill>
                  <a:srgbClr val="000000"/>
                </a:solidFill>
                <a:effectLst/>
                <a:latin typeface="ArialMT"/>
              </a:rPr>
              <a:t> </a:t>
            </a:r>
            <a:r>
              <a:rPr lang="en-US" sz="1800" b="0" i="0" dirty="0" err="1">
                <a:solidFill>
                  <a:srgbClr val="000000"/>
                </a:solidFill>
                <a:effectLst/>
                <a:latin typeface="ArialMT"/>
              </a:rPr>
              <a:t>khung</a:t>
            </a:r>
            <a:r>
              <a:rPr lang="en-US" sz="1800" b="0" i="0" dirty="0">
                <a:solidFill>
                  <a:srgbClr val="000000"/>
                </a:solidFill>
                <a:effectLst/>
                <a:latin typeface="ArialMT"/>
              </a:rPr>
              <a:t> </a:t>
            </a:r>
            <a:r>
              <a:rPr lang="en-US" sz="1800" b="0" i="0" dirty="0" err="1">
                <a:solidFill>
                  <a:srgbClr val="000000"/>
                </a:solidFill>
                <a:effectLst/>
                <a:latin typeface="ArialMT"/>
              </a:rPr>
              <a:t>xe</a:t>
            </a:r>
            <a:r>
              <a:rPr lang="en-US" sz="1800" b="0" i="0" dirty="0">
                <a:solidFill>
                  <a:srgbClr val="000000"/>
                </a:solidFill>
                <a:effectLst/>
                <a:latin typeface="ArialMT"/>
              </a:rPr>
              <a:t> carbon </a:t>
            </a:r>
            <a:r>
              <a:rPr lang="en-US" sz="1800" b="0" i="0" dirty="0" err="1">
                <a:solidFill>
                  <a:srgbClr val="000000"/>
                </a:solidFill>
                <a:effectLst/>
                <a:latin typeface="ArialMT"/>
              </a:rPr>
              <a:t>siêu</a:t>
            </a:r>
            <a:r>
              <a:rPr lang="en-US" sz="1800" b="0" i="0" dirty="0">
                <a:solidFill>
                  <a:srgbClr val="000000"/>
                </a:solidFill>
                <a:effectLst/>
                <a:latin typeface="ArialMT"/>
              </a:rPr>
              <a:t> </a:t>
            </a:r>
            <a:r>
              <a:rPr lang="en-US" sz="1800" b="0" i="0" dirty="0" err="1">
                <a:solidFill>
                  <a:srgbClr val="000000"/>
                </a:solidFill>
                <a:effectLst/>
                <a:latin typeface="ArialMT"/>
              </a:rPr>
              <a:t>nhẹ</a:t>
            </a:r>
            <a:r>
              <a:rPr lang="en-US" dirty="0"/>
              <a:t> </a:t>
            </a:r>
            <a:r>
              <a:rPr lang="en-US" dirty="0" err="1"/>
              <a:t>được</a:t>
            </a:r>
            <a:r>
              <a:rPr lang="en-US" dirty="0"/>
              <a:t> </a:t>
            </a:r>
            <a:r>
              <a:rPr lang="en-US" dirty="0" err="1"/>
              <a:t>đưa</a:t>
            </a:r>
            <a:r>
              <a:rPr lang="en-US" dirty="0"/>
              <a:t> </a:t>
            </a:r>
            <a:r>
              <a:rPr lang="en-US" dirty="0" err="1"/>
              <a:t>vào</a:t>
            </a:r>
            <a:r>
              <a:rPr lang="en-US" dirty="0"/>
              <a:t> </a:t>
            </a:r>
            <a:r>
              <a:rPr lang="en-US" dirty="0" err="1"/>
              <a:t>các</a:t>
            </a:r>
            <a:r>
              <a:rPr lang="en-US" dirty="0"/>
              <a:t> </a:t>
            </a:r>
            <a:r>
              <a:rPr lang="en-US" dirty="0" err="1"/>
              <a:t>xe</a:t>
            </a:r>
            <a:r>
              <a:rPr lang="en-US" dirty="0"/>
              <a:t> </a:t>
            </a:r>
            <a:r>
              <a:rPr lang="en-US" dirty="0" err="1"/>
              <a:t>đua</a:t>
            </a:r>
            <a:r>
              <a:rPr lang="en-US" dirty="0"/>
              <a:t> ở </a:t>
            </a:r>
            <a:r>
              <a:rPr lang="en-US" dirty="0" err="1"/>
              <a:t>châu</a:t>
            </a:r>
            <a:r>
              <a:rPr lang="en-US" dirty="0"/>
              <a:t> </a:t>
            </a:r>
            <a:r>
              <a:rPr lang="en-US" dirty="0" err="1"/>
              <a:t>Âu</a:t>
            </a:r>
            <a:r>
              <a:rPr lang="en-US" dirty="0"/>
              <a:t>, </a:t>
            </a:r>
            <a:r>
              <a:rPr lang="en-US" dirty="0" err="1"/>
              <a:t>từ</a:t>
            </a:r>
            <a:r>
              <a:rPr lang="en-US" dirty="0"/>
              <a:t> </a:t>
            </a:r>
            <a:r>
              <a:rPr lang="en-US" dirty="0" err="1"/>
              <a:t>đó</a:t>
            </a:r>
            <a:r>
              <a:rPr lang="en-US" dirty="0"/>
              <a:t> </a:t>
            </a:r>
            <a:r>
              <a:rPr lang="en-US" dirty="0" err="1"/>
              <a:t>thành</a:t>
            </a:r>
            <a:r>
              <a:rPr lang="en-US" dirty="0"/>
              <a:t> </a:t>
            </a:r>
            <a:r>
              <a:rPr lang="en-US" dirty="0" err="1"/>
              <a:t>lập</a:t>
            </a:r>
            <a:r>
              <a:rPr lang="en-US" dirty="0"/>
              <a:t> </a:t>
            </a:r>
            <a:r>
              <a:rPr lang="en-US" dirty="0" err="1"/>
              <a:t>cty</a:t>
            </a:r>
            <a:r>
              <a:rPr lang="en-US" dirty="0"/>
              <a:t> </a:t>
            </a:r>
            <a:r>
              <a:rPr lang="en-US" altLang="de-DE" b="1" dirty="0">
                <a:latin typeface="Arial" panose="020B0604020202020204" pitchFamily="34" charset="0"/>
              </a:rPr>
              <a:t>Heidelberg Composites </a:t>
            </a:r>
          </a:p>
          <a:p>
            <a:r>
              <a:rPr lang="en-US" dirty="0" err="1">
                <a:latin typeface="Arial" panose="020B0604020202020204" pitchFamily="34" charset="0"/>
              </a:rPr>
              <a:t>Định</a:t>
            </a:r>
            <a:r>
              <a:rPr lang="en-US" dirty="0">
                <a:latin typeface="Arial" panose="020B0604020202020204" pitchFamily="34" charset="0"/>
              </a:rPr>
              <a:t> </a:t>
            </a:r>
            <a:r>
              <a:rPr lang="en-US" dirty="0" err="1">
                <a:latin typeface="Arial" panose="020B0604020202020204" pitchFamily="34" charset="0"/>
              </a:rPr>
              <a:t>mệnh</a:t>
            </a:r>
            <a:r>
              <a:rPr lang="en-US" dirty="0">
                <a:latin typeface="Arial" panose="020B0604020202020204" pitchFamily="34" charset="0"/>
              </a:rPr>
              <a:t> </a:t>
            </a:r>
            <a:r>
              <a:rPr lang="en-US" dirty="0" err="1">
                <a:latin typeface="Arial" panose="020B0604020202020204" pitchFamily="34" charset="0"/>
              </a:rPr>
              <a:t>đã</a:t>
            </a:r>
            <a:r>
              <a:rPr lang="en-US" dirty="0">
                <a:latin typeface="Arial" panose="020B0604020202020204" pitchFamily="34" charset="0"/>
              </a:rPr>
              <a:t> </a:t>
            </a:r>
            <a:r>
              <a:rPr lang="en-US" dirty="0" err="1">
                <a:latin typeface="Arial" panose="020B0604020202020204" pitchFamily="34" charset="0"/>
              </a:rPr>
              <a:t>đưa</a:t>
            </a:r>
            <a:r>
              <a:rPr lang="en-US" dirty="0">
                <a:latin typeface="Arial" panose="020B0604020202020204" pitchFamily="34" charset="0"/>
              </a:rPr>
              <a:t> 2 </a:t>
            </a:r>
            <a:r>
              <a:rPr lang="en-US" dirty="0" err="1">
                <a:latin typeface="Arial" panose="020B0604020202020204" pitchFamily="34" charset="0"/>
              </a:rPr>
              <a:t>ông</a:t>
            </a:r>
            <a:r>
              <a:rPr lang="en-US" dirty="0">
                <a:latin typeface="Arial" panose="020B0604020202020204" pitchFamily="34" charset="0"/>
              </a:rPr>
              <a:t> </a:t>
            </a:r>
            <a:r>
              <a:rPr lang="en-US" dirty="0" err="1">
                <a:latin typeface="Arial" panose="020B0604020202020204" pitchFamily="34" charset="0"/>
              </a:rPr>
              <a:t>gặp</a:t>
            </a:r>
            <a:r>
              <a:rPr lang="en-US" dirty="0">
                <a:latin typeface="Arial" panose="020B0604020202020204" pitchFamily="34" charset="0"/>
              </a:rPr>
              <a:t> </a:t>
            </a:r>
            <a:r>
              <a:rPr lang="en-US" dirty="0" err="1">
                <a:latin typeface="Arial" panose="020B0604020202020204" pitchFamily="34" charset="0"/>
              </a:rPr>
              <a:t>nhau</a:t>
            </a:r>
            <a:r>
              <a:rPr lang="en-US" dirty="0">
                <a:latin typeface="Arial" panose="020B0604020202020204" pitchFamily="34" charset="0"/>
              </a:rPr>
              <a:t> </a:t>
            </a:r>
            <a:r>
              <a:rPr lang="en-US" dirty="0" err="1">
                <a:latin typeface="Arial" panose="020B0604020202020204" pitchFamily="34" charset="0"/>
              </a:rPr>
              <a:t>năm</a:t>
            </a:r>
            <a:r>
              <a:rPr lang="en-US" dirty="0">
                <a:latin typeface="Arial" panose="020B0604020202020204" pitchFamily="34" charset="0"/>
              </a:rPr>
              <a:t> 2000, </a:t>
            </a:r>
            <a:r>
              <a:rPr lang="en-US" dirty="0" err="1">
                <a:latin typeface="Arial" panose="020B0604020202020204" pitchFamily="34" charset="0"/>
              </a:rPr>
              <a:t>và</a:t>
            </a:r>
            <a:r>
              <a:rPr lang="en-US" dirty="0">
                <a:latin typeface="Arial" panose="020B0604020202020204" pitchFamily="34" charset="0"/>
              </a:rPr>
              <a:t> </a:t>
            </a:r>
            <a:r>
              <a:rPr lang="en-US" b="1" dirty="0">
                <a:latin typeface="Arial" panose="020B0604020202020204" pitchFamily="34" charset="0"/>
              </a:rPr>
              <a:t>2001 </a:t>
            </a:r>
            <a:r>
              <a:rPr lang="en-US" b="1" dirty="0" err="1">
                <a:latin typeface="Arial" panose="020B0604020202020204" pitchFamily="34" charset="0"/>
              </a:rPr>
              <a:t>sát</a:t>
            </a:r>
            <a:r>
              <a:rPr lang="en-US" b="1" dirty="0">
                <a:latin typeface="Arial" panose="020B0604020202020204" pitchFamily="34" charset="0"/>
              </a:rPr>
              <a:t> </a:t>
            </a:r>
            <a:r>
              <a:rPr lang="en-US" b="1" dirty="0" err="1">
                <a:latin typeface="Arial" panose="020B0604020202020204" pitchFamily="34" charset="0"/>
              </a:rPr>
              <a:t>nhập</a:t>
            </a:r>
            <a:r>
              <a:rPr lang="en-US" b="1" dirty="0">
                <a:latin typeface="Arial" panose="020B0604020202020204" pitchFamily="34" charset="0"/>
              </a:rPr>
              <a:t> (merger) 2 </a:t>
            </a:r>
            <a:r>
              <a:rPr lang="en-US" b="1" dirty="0" err="1">
                <a:latin typeface="Arial" panose="020B0604020202020204" pitchFamily="34" charset="0"/>
              </a:rPr>
              <a:t>cty</a:t>
            </a:r>
            <a:r>
              <a:rPr lang="en-US" b="1" dirty="0">
                <a:latin typeface="Arial" panose="020B0604020202020204" pitchFamily="34" charset="0"/>
              </a:rPr>
              <a:t> </a:t>
            </a:r>
            <a:r>
              <a:rPr lang="en-US" b="1" dirty="0" err="1">
                <a:latin typeface="Arial" panose="020B0604020202020204" pitchFamily="34" charset="0"/>
              </a:rPr>
              <a:t>thành</a:t>
            </a:r>
            <a:r>
              <a:rPr lang="en-US" b="1" dirty="0">
                <a:latin typeface="Arial" panose="020B0604020202020204" pitchFamily="34" charset="0"/>
              </a:rPr>
              <a:t> </a:t>
            </a:r>
            <a:r>
              <a:rPr lang="en-US" altLang="de-DE" b="1" dirty="0">
                <a:latin typeface="Arial" panose="020B0604020202020204" pitchFamily="34" charset="0"/>
              </a:rPr>
              <a:t>Global Bike Incorporated (GBI)</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2612133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40520"/>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grpSp>
        <p:nvGrpSpPr>
          <p:cNvPr id="9" name="Gruppieren 8"/>
          <p:cNvGrpSpPr/>
          <p:nvPr userDrawn="1"/>
        </p:nvGrpSpPr>
        <p:grpSpPr>
          <a:xfrm>
            <a:off x="10518759" y="6066338"/>
            <a:ext cx="1352566" cy="470987"/>
            <a:chOff x="10518759" y="6066338"/>
            <a:chExt cx="1352566" cy="470987"/>
          </a:xfrm>
        </p:grpSpPr>
        <p:sp>
          <p:nvSpPr>
            <p:cNvPr id="10" name="Rectangle 15"/>
            <p:cNvSpPr/>
            <p:nvPr/>
          </p:nvSpPr>
          <p:spPr bwMode="gray">
            <a:xfrm>
              <a:off x="10518759" y="6088062"/>
              <a:ext cx="1352566" cy="449263"/>
            </a:xfrm>
            <a:prstGeom prst="rect">
              <a:avLst/>
            </a:prstGeom>
            <a:solidFill>
              <a:schemeClr val="bg1"/>
            </a:solidFill>
            <a:ln w="12700" cmpd="sng" algn="ctr">
              <a:no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Grafik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8759" y="6066338"/>
              <a:ext cx="1288232" cy="470987"/>
            </a:xfrm>
            <a:prstGeom prst="rect">
              <a:avLst/>
            </a:prstGeom>
          </p:spPr>
        </p:pic>
      </p:grpSp>
      <p:pic>
        <p:nvPicPr>
          <p:cNvPr id="12" name="Picture 8" descr="M:\Dokumente\UCC_Partner\Logos\SAP UA Logo\SAP_University_Alliances_Logo_2013_Februar\RGB\SAP_UniversityAlliances_scrn_R_pos_stac3.png"/>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24000" y="6184900"/>
            <a:ext cx="647700" cy="352425"/>
          </a:xfrm>
          <a:prstGeom prst="rect">
            <a:avLst/>
          </a:prstGeom>
          <a:noFill/>
          <a:ln>
            <a:noFill/>
          </a:ln>
        </p:spPr>
      </p:pic>
    </p:spTree>
    <p:extLst>
      <p:ext uri="{BB962C8B-B14F-4D97-AF65-F5344CB8AC3E}">
        <p14:creationId xmlns:p14="http://schemas.microsoft.com/office/powerpoint/2010/main" val="4293301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851E8695-608D-69C8-0899-5EC106638555}"/>
              </a:ext>
            </a:extLst>
          </p:cNvPr>
          <p:cNvSpPr/>
          <p:nvPr userDrawn="1">
            <p:custDataLst>
              <p:tags r:id="rId1"/>
            </p:custDataLst>
          </p:nvPr>
        </p:nvSpPr>
        <p:spPr bwMode="gray">
          <a:xfrm>
            <a:off x="0" y="0"/>
            <a:ext cx="12700" cy="12700"/>
          </a:xfrm>
          <a:prstGeom prst="octagon">
            <a:avLst/>
          </a:prstGeom>
          <a:noFill/>
          <a:ln w="6350" algn="ctr">
            <a:noFill/>
            <a:miter lim="800000"/>
            <a:headEnd/>
            <a:tailEnd/>
          </a:ln>
          <a:extLst>
            <a:ext uri="{909E8E84-426E-40DD-AFC4-6F175D3DCCD1}">
              <a14:hiddenFill xmlns:a14="http://schemas.microsoft.com/office/drawing/2010/main">
                <a:solidFill>
                  <a:schemeClr val="accent1"/>
                </a:solidFill>
              </a14:hiddenFill>
            </a:ext>
          </a:ex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Text Placeholder 2"/>
          <p:cNvSpPr>
            <a:spLocks noGrp="1"/>
          </p:cNvSpPr>
          <p:nvPr>
            <p:ph idx="12"/>
          </p:nvPr>
        </p:nvSpPr>
        <p:spPr bwMode="gray">
          <a:xfrm>
            <a:off x="6208016" y="1691079"/>
            <a:ext cx="5661184"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6" name="Text Placeholder 2"/>
          <p:cNvSpPr>
            <a:spLocks noGrp="1"/>
          </p:cNvSpPr>
          <p:nvPr>
            <p:ph idx="1"/>
          </p:nvPr>
        </p:nvSpPr>
        <p:spPr bwMode="gray">
          <a:xfrm>
            <a:off x="324000" y="1691079"/>
            <a:ext cx="56628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p>
            <a:r>
              <a:rPr lang="en-US" noProof="0" dirty="0"/>
              <a:t>&lt;Page title&gt;</a:t>
            </a:r>
            <a:endParaRPr lang="en-US" dirty="0"/>
          </a:p>
        </p:txBody>
      </p:sp>
    </p:spTree>
    <p:extLst>
      <p:ext uri="{BB962C8B-B14F-4D97-AF65-F5344CB8AC3E}">
        <p14:creationId xmlns:p14="http://schemas.microsoft.com/office/powerpoint/2010/main" val="1080573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9" name="Text Placeholder 2"/>
          <p:cNvSpPr>
            <a:spLocks noGrp="1"/>
          </p:cNvSpPr>
          <p:nvPr>
            <p:ph idx="14"/>
          </p:nvPr>
        </p:nvSpPr>
        <p:spPr bwMode="gray">
          <a:xfrm>
            <a:off x="8133316" y="1691079"/>
            <a:ext cx="3735883"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8" name="Text Placeholder 2"/>
          <p:cNvSpPr>
            <a:spLocks noGrp="1"/>
          </p:cNvSpPr>
          <p:nvPr>
            <p:ph idx="13"/>
          </p:nvPr>
        </p:nvSpPr>
        <p:spPr bwMode="gray">
          <a:xfrm>
            <a:off x="4228658" y="1691079"/>
            <a:ext cx="37404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6" name="Text Placeholder 2"/>
          <p:cNvSpPr>
            <a:spLocks noGrp="1"/>
          </p:cNvSpPr>
          <p:nvPr>
            <p:ph idx="1"/>
          </p:nvPr>
        </p:nvSpPr>
        <p:spPr bwMode="gray">
          <a:xfrm>
            <a:off x="324000" y="1691079"/>
            <a:ext cx="3740399"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a:xfrm>
            <a:off x="324000" y="324075"/>
            <a:ext cx="11545200" cy="756175"/>
          </a:xfrm>
        </p:spPr>
        <p:txBody>
          <a:bodyPr/>
          <a:lstStyle/>
          <a:p>
            <a:r>
              <a:rPr lang="en-US" noProof="0" dirty="0"/>
              <a:t>&lt;Page title&gt;</a:t>
            </a:r>
            <a:endParaRPr lang="en-US" dirty="0"/>
          </a:p>
        </p:txBody>
      </p:sp>
    </p:spTree>
    <p:extLst>
      <p:ext uri="{BB962C8B-B14F-4D97-AF65-F5344CB8AC3E}">
        <p14:creationId xmlns:p14="http://schemas.microsoft.com/office/powerpoint/2010/main" val="680077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1">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714995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de-DE" dirty="0"/>
              <a:t>Bild durch Klicken auf Symbol hinzufügen</a:t>
            </a:r>
            <a:endParaRPr lang="en-US" dirty="0"/>
          </a:p>
        </p:txBody>
      </p:sp>
    </p:spTree>
    <p:extLst>
      <p:ext uri="{BB962C8B-B14F-4D97-AF65-F5344CB8AC3E}">
        <p14:creationId xmlns:p14="http://schemas.microsoft.com/office/powerpoint/2010/main" val="1322696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2">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56628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de-DE" dirty="0"/>
              <a:t>Bild durch Klicken auf Symbol hinzufügen</a:t>
            </a:r>
            <a:endParaRPr lang="en-US" dirty="0"/>
          </a:p>
        </p:txBody>
      </p:sp>
    </p:spTree>
    <p:extLst>
      <p:ext uri="{BB962C8B-B14F-4D97-AF65-F5344CB8AC3E}">
        <p14:creationId xmlns:p14="http://schemas.microsoft.com/office/powerpoint/2010/main" val="2717079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3">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4224188"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bwMode="gray"/>
        <p:txBody>
          <a:bodyPr/>
          <a:lstStyle>
            <a:lvl1pPr>
              <a:defRPr/>
            </a:lvl1pPr>
          </a:lstStyle>
          <a:p>
            <a:r>
              <a:rPr lang="en-US" noProof="0" dirty="0"/>
              <a:t>&lt;Page title&gt;</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de-DE" dirty="0"/>
              <a:t>Bild durch Klicken auf Symbol hinzufügen</a:t>
            </a:r>
            <a:endParaRPr lang="en-US" dirty="0"/>
          </a:p>
        </p:txBody>
      </p:sp>
    </p:spTree>
    <p:extLst>
      <p:ext uri="{BB962C8B-B14F-4D97-AF65-F5344CB8AC3E}">
        <p14:creationId xmlns:p14="http://schemas.microsoft.com/office/powerpoint/2010/main" val="2525883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8" name="Text Placeholder 2"/>
          <p:cNvSpPr>
            <a:spLocks noGrp="1"/>
          </p:cNvSpPr>
          <p:nvPr>
            <p:ph idx="17"/>
          </p:nvPr>
        </p:nvSpPr>
        <p:spPr bwMode="gray">
          <a:xfrm>
            <a:off x="6208016" y="1691079"/>
            <a:ext cx="5661184" cy="1721199"/>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7" name="Text Placeholder 2"/>
          <p:cNvSpPr>
            <a:spLocks noGrp="1"/>
          </p:cNvSpPr>
          <p:nvPr>
            <p:ph idx="1"/>
          </p:nvPr>
        </p:nvSpPr>
        <p:spPr bwMode="gray">
          <a:xfrm>
            <a:off x="324000" y="1691079"/>
            <a:ext cx="5662800" cy="1721199"/>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p>
            <a:r>
              <a:rPr lang="en-US" noProof="0" dirty="0"/>
              <a:t>&lt;Page title&gt;</a:t>
            </a:r>
            <a:endParaRPr lang="en-US" dirty="0"/>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de-DE" dirty="0"/>
              <a:t>Bild durch Klicken auf Symbol hinzufügen</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de-DE" dirty="0"/>
              <a:t>Bild durch Klicken auf Symbol hinzufügen</a:t>
            </a:r>
            <a:endParaRPr lang="en-US" dirty="0"/>
          </a:p>
        </p:txBody>
      </p:sp>
    </p:spTree>
    <p:extLst>
      <p:ext uri="{BB962C8B-B14F-4D97-AF65-F5344CB8AC3E}">
        <p14:creationId xmlns:p14="http://schemas.microsoft.com/office/powerpoint/2010/main" val="2720293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7" y="478741"/>
            <a:ext cx="1833518" cy="907200"/>
          </a:xfrm>
          <a:prstGeom prst="rect">
            <a:avLst/>
          </a:prstGeom>
        </p:spPr>
      </p:pic>
      <p:sp>
        <p:nvSpPr>
          <p:cNvPr id="8" name="Textfeld 7"/>
          <p:cNvSpPr txBox="1"/>
          <p:nvPr userDrawn="1"/>
        </p:nvSpPr>
        <p:spPr>
          <a:xfrm>
            <a:off x="324000" y="2061275"/>
            <a:ext cx="11545200" cy="923330"/>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6000" noProof="0" dirty="0"/>
              <a:t>Thank</a:t>
            </a:r>
            <a:r>
              <a:rPr lang="en-US" sz="6000" baseline="0" noProof="0" dirty="0"/>
              <a:t> you</a:t>
            </a:r>
            <a:r>
              <a:rPr lang="en-US" sz="6000" noProof="0" dirty="0"/>
              <a:t>!</a:t>
            </a:r>
            <a:endParaRPr lang="en-US" sz="6000" kern="0" noProof="0" dirty="0">
              <a:ea typeface="Arial Unicode MS" pitchFamily="34" charset="-128"/>
              <a:cs typeface="Arial Unicode MS" pitchFamily="34" charset="-128"/>
            </a:endParaRPr>
          </a:p>
        </p:txBody>
      </p:sp>
      <p:sp>
        <p:nvSpPr>
          <p:cNvPr id="9" name="Textplatzhalter 5"/>
          <p:cNvSpPr>
            <a:spLocks noGrp="1"/>
          </p:cNvSpPr>
          <p:nvPr>
            <p:ph type="body" sz="quarter" idx="10" hasCustomPrompt="1"/>
          </p:nvPr>
        </p:nvSpPr>
        <p:spPr>
          <a:xfrm>
            <a:off x="3925792" y="3659939"/>
            <a:ext cx="4341615" cy="2141713"/>
          </a:xfrm>
          <a:noFill/>
          <a:ln>
            <a:solidFill>
              <a:schemeClr val="accent1"/>
            </a:solidFill>
          </a:ln>
        </p:spPr>
        <p:txBody>
          <a:bodyPr lIns="108000" tIns="108000" rIns="108000" bIns="108000"/>
          <a:lstStyle>
            <a:lvl1pPr marL="0" indent="0" fontAlgn="base">
              <a:spcBef>
                <a:spcPts val="600"/>
              </a:spcBef>
              <a:spcAft>
                <a:spcPct val="0"/>
              </a:spcAft>
              <a:buClr>
                <a:srgbClr val="F0AB00"/>
              </a:buClr>
              <a:buSzPct val="80000"/>
              <a:buNone/>
              <a:defRPr sz="2400" b="1" baseline="0">
                <a:solidFill>
                  <a:schemeClr val="tx1"/>
                </a:solidFill>
              </a:defRPr>
            </a:lvl1pPr>
            <a:lvl2pPr marL="201600" indent="0">
              <a:buNone/>
              <a:defRPr/>
            </a:lvl2pPr>
            <a:lvl3pPr marL="324000" indent="0">
              <a:buNone/>
              <a:defRPr/>
            </a:lvl3pPr>
            <a:lvl4pPr marL="504000" indent="0">
              <a:buNone/>
              <a:defRPr/>
            </a:lvl4pPr>
            <a:lvl5pPr marL="361338" indent="0">
              <a:buNone/>
              <a:defRPr/>
            </a:lvl5pPr>
          </a:lstStyle>
          <a:p>
            <a:pPr lvl="0"/>
            <a:r>
              <a:rPr lang="en-US" noProof="0" dirty="0"/>
              <a:t>Contact</a:t>
            </a:r>
          </a:p>
          <a:p>
            <a:pPr lvl="0"/>
            <a:endParaRPr lang="en-US" noProof="0" dirty="0"/>
          </a:p>
          <a:p>
            <a:pPr fontAlgn="base">
              <a:spcBef>
                <a:spcPts val="600"/>
              </a:spcBef>
              <a:spcAft>
                <a:spcPct val="0"/>
              </a:spcAft>
              <a:buClr>
                <a:srgbClr val="F0AB00"/>
              </a:buClr>
              <a:buSzPct val="80000"/>
            </a:pPr>
            <a:r>
              <a:rPr lang="en-US" sz="1400" kern="0" noProof="0" dirty="0">
                <a:ea typeface="Arial Unicode MS" pitchFamily="34" charset="-128"/>
                <a:cs typeface="Arial Unicode MS" pitchFamily="34" charset="-128"/>
              </a:rPr>
              <a:t> &lt;First name&gt; &lt;Last name&gt;</a:t>
            </a:r>
          </a:p>
          <a:p>
            <a:pPr fontAlgn="base">
              <a:spcBef>
                <a:spcPts val="600"/>
              </a:spcBef>
              <a:spcAft>
                <a:spcPct val="0"/>
              </a:spcAft>
              <a:buClr>
                <a:srgbClr val="F0AB00"/>
              </a:buClr>
              <a:buSzPct val="80000"/>
            </a:pPr>
            <a:r>
              <a:rPr lang="en-US" sz="1400" kern="0" baseline="0" noProof="0" dirty="0">
                <a:ea typeface="Arial Unicode MS" pitchFamily="34" charset="-128"/>
                <a:cs typeface="Arial Unicode MS" pitchFamily="34" charset="-128"/>
              </a:rPr>
              <a:t> &lt;Position, Organization&gt;</a:t>
            </a:r>
          </a:p>
          <a:p>
            <a:pPr fontAlgn="base">
              <a:spcBef>
                <a:spcPts val="600"/>
              </a:spcBef>
              <a:spcAft>
                <a:spcPct val="0"/>
              </a:spcAft>
              <a:buClr>
                <a:srgbClr val="F0AB00"/>
              </a:buClr>
              <a:buSzPct val="80000"/>
            </a:pPr>
            <a:r>
              <a:rPr lang="en-US" sz="1400" kern="0" baseline="0" noProof="0" dirty="0">
                <a:ea typeface="Arial Unicode MS" pitchFamily="34" charset="-128"/>
                <a:cs typeface="Arial Unicode MS" pitchFamily="34" charset="-128"/>
              </a:rPr>
              <a:t> &lt;Contact information&gt;</a:t>
            </a:r>
            <a:endParaRPr lang="en-US" sz="1800" kern="0" noProof="0" dirty="0">
              <a:ea typeface="Arial Unicode MS" pitchFamily="34" charset="-128"/>
              <a:cs typeface="Arial Unicode MS" pitchFamily="34" charset="-128"/>
            </a:endParaRPr>
          </a:p>
          <a:p>
            <a:pPr lvl="0"/>
            <a:endParaRPr lang="en-US" noProof="0" dirty="0"/>
          </a:p>
        </p:txBody>
      </p:sp>
    </p:spTree>
    <p:extLst>
      <p:ext uri="{BB962C8B-B14F-4D97-AF65-F5344CB8AC3E}">
        <p14:creationId xmlns:p14="http://schemas.microsoft.com/office/powerpoint/2010/main" val="1204744678"/>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uthors">
    <p:spTree>
      <p:nvGrpSpPr>
        <p:cNvPr id="1" name=""/>
        <p:cNvGrpSpPr/>
        <p:nvPr/>
      </p:nvGrpSpPr>
      <p:grpSpPr>
        <a:xfrm>
          <a:off x="0" y="0"/>
          <a:ext cx="0" cy="0"/>
          <a:chOff x="0" y="0"/>
          <a:chExt cx="0" cy="0"/>
        </a:xfrm>
      </p:grpSpPr>
      <p:sp>
        <p:nvSpPr>
          <p:cNvPr id="6"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Authors</a:t>
            </a:r>
          </a:p>
        </p:txBody>
      </p:sp>
    </p:spTree>
    <p:extLst>
      <p:ext uri="{BB962C8B-B14F-4D97-AF65-F5344CB8AC3E}">
        <p14:creationId xmlns:p14="http://schemas.microsoft.com/office/powerpoint/2010/main" val="1787256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urces">
    <p:spTree>
      <p:nvGrpSpPr>
        <p:cNvPr id="1" name=""/>
        <p:cNvGrpSpPr/>
        <p:nvPr/>
      </p:nvGrpSpPr>
      <p:grpSpPr>
        <a:xfrm>
          <a:off x="0" y="0"/>
          <a:ext cx="0" cy="0"/>
          <a:chOff x="0" y="0"/>
          <a:chExt cx="0" cy="0"/>
        </a:xfrm>
      </p:grpSpPr>
      <p:sp>
        <p:nvSpPr>
          <p:cNvPr id="6" name="Text Placeholder 2"/>
          <p:cNvSpPr>
            <a:spLocks noGrp="1"/>
          </p:cNvSpPr>
          <p:nvPr>
            <p:ph idx="1" hasCustomPrompt="1"/>
          </p:nvPr>
        </p:nvSpPr>
        <p:spPr bwMode="gray">
          <a:xfrm>
            <a:off x="324000" y="1691079"/>
            <a:ext cx="11545200" cy="4392042"/>
          </a:xfrm>
          <a:prstGeom prst="rect">
            <a:avLst/>
          </a:prstGeom>
        </p:spPr>
        <p:txBody>
          <a:bodyPr vert="horz" lIns="0" tIns="0" rIns="0" bIns="0" rtlCol="0">
            <a:noAutofit/>
          </a:bodyPr>
          <a:lstStyle>
            <a:lvl1pPr>
              <a:buClr>
                <a:schemeClr val="bg1">
                  <a:lumMod val="65000"/>
                </a:schemeClr>
              </a:buClr>
              <a:defRPr sz="1600">
                <a:solidFill>
                  <a:schemeClr val="bg1">
                    <a:lumMod val="65000"/>
                  </a:schemeClr>
                </a:solidFill>
              </a:defRPr>
            </a:lvl1pPr>
          </a:lstStyle>
          <a:p>
            <a:pPr lvl="0"/>
            <a:r>
              <a:rPr lang="en-US" noProof="0" dirty="0"/>
              <a:t>&lt;level 1&gt;</a:t>
            </a:r>
          </a:p>
        </p:txBody>
      </p:sp>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Sources</a:t>
            </a:r>
          </a:p>
        </p:txBody>
      </p:sp>
    </p:spTree>
    <p:extLst>
      <p:ext uri="{BB962C8B-B14F-4D97-AF65-F5344CB8AC3E}">
        <p14:creationId xmlns:p14="http://schemas.microsoft.com/office/powerpoint/2010/main" val="3879883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rriculum information">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Arial"/>
                <a:ea typeface="Arial Unicode MS" pitchFamily="34" charset="-128"/>
                <a:cs typeface="Arial Unicode MS" pitchFamily="34" charset="-128"/>
              </a:rPr>
              <a:t>Teaching material - Information</a:t>
            </a:r>
          </a:p>
        </p:txBody>
      </p:sp>
      <p:sp>
        <p:nvSpPr>
          <p:cNvPr id="6" name="Textplatzhalter 21"/>
          <p:cNvSpPr>
            <a:spLocks noGrp="1"/>
          </p:cNvSpPr>
          <p:nvPr>
            <p:ph type="body" sz="quarter" idx="15" hasCustomPrompt="1"/>
          </p:nvPr>
        </p:nvSpPr>
        <p:spPr>
          <a:xfrm>
            <a:off x="2038856" y="2624439"/>
            <a:ext cx="9830344" cy="362391"/>
          </a:xfrm>
          <a:prstGeom prst="rect">
            <a:avLst/>
          </a:prstGeom>
        </p:spPr>
        <p:txBody>
          <a:bodyPr anchor="t" anchorCtr="0"/>
          <a:lstStyle>
            <a:lvl1pPr marL="266400" indent="-194400">
              <a:lnSpc>
                <a:spcPct val="100000"/>
              </a:lnSpc>
              <a:spcBef>
                <a:spcPts val="0"/>
              </a:spcBef>
              <a:spcAft>
                <a:spcPts val="0"/>
              </a:spcAft>
              <a:buClr>
                <a:schemeClr val="bg1">
                  <a:lumMod val="6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noProof="0" dirty="0"/>
              <a:t>&lt;3.1 (</a:t>
            </a:r>
            <a:r>
              <a:rPr lang="de-DE" noProof="0" dirty="0" err="1"/>
              <a:t>July</a:t>
            </a:r>
            <a:r>
              <a:rPr lang="de-DE" noProof="0" dirty="0"/>
              <a:t> 2017)&gt;</a:t>
            </a:r>
          </a:p>
        </p:txBody>
      </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kern="1200" noProof="0" dirty="0">
                  <a:solidFill>
                    <a:schemeClr val="tx1"/>
                  </a:solidFill>
                  <a:latin typeface="Arial"/>
                  <a:ea typeface="+mn-ea"/>
                  <a:cs typeface="+mn-cs"/>
                </a:rPr>
                <a:t>Teaching</a:t>
              </a:r>
              <a:r>
                <a:rPr lang="en-US" sz="1800" b="1" kern="1200" baseline="0" noProof="0" dirty="0">
                  <a:solidFill>
                    <a:schemeClr val="tx1"/>
                  </a:solidFill>
                  <a:latin typeface="Arial"/>
                  <a:ea typeface="+mn-ea"/>
                  <a:cs typeface="+mn-cs"/>
                </a:rPr>
                <a:t> </a:t>
              </a:r>
              <a:r>
                <a:rPr lang="en-US" sz="1800" b="1" kern="1200" noProof="0" dirty="0">
                  <a:solidFill>
                    <a:schemeClr val="tx1"/>
                  </a:solidFill>
                  <a:latin typeface="Arial"/>
                  <a:ea typeface="+mn-ea"/>
                  <a:cs typeface="+mn-cs"/>
                </a:rPr>
                <a:t>material </a:t>
              </a:r>
              <a:r>
                <a:rPr lang="en-US" sz="1800" b="1" kern="1200" baseline="0" noProof="0" dirty="0">
                  <a:solidFill>
                    <a:schemeClr val="tx1"/>
                  </a:solidFill>
                  <a:latin typeface="Arial"/>
                  <a:ea typeface="+mn-ea"/>
                  <a:cs typeface="+mn-cs"/>
                </a:rPr>
                <a:t>- Version</a:t>
              </a:r>
              <a:endParaRPr lang="en-US" sz="1200" b="1" kern="1200" noProof="0" dirty="0">
                <a:solidFill>
                  <a:schemeClr val="tx1"/>
                </a:solidFill>
                <a:latin typeface="Arial"/>
                <a:ea typeface="+mn-ea"/>
                <a:cs typeface="+mn-cs"/>
              </a:endParaRP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userDrawn="1"/>
        </p:nvGrpSpPr>
        <p:grpSpPr>
          <a:xfrm>
            <a:off x="324000" y="1499007"/>
            <a:ext cx="1299974" cy="1299976"/>
            <a:chOff x="352676" y="1326706"/>
            <a:chExt cx="765542" cy="765543"/>
          </a:xfrm>
        </p:grpSpPr>
        <p:sp>
          <p:nvSpPr>
            <p:cNvPr id="11" name="Donut 11"/>
            <p:cNvSpPr/>
            <p:nvPr userDrawn="1"/>
          </p:nvSpPr>
          <p:spPr bwMode="gray">
            <a:xfrm>
              <a:off x="352676" y="1326706"/>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dirty="0">
                <a:ea typeface="Arial Unicode MS" pitchFamily="34" charset="-128"/>
                <a:cs typeface="Arial Unicode MS" pitchFamily="34" charset="-128"/>
              </a:endParaRPr>
            </a:p>
          </p:txBody>
        </p:sp>
        <p:grpSp>
          <p:nvGrpSpPr>
            <p:cNvPr id="12" name="Gruppieren 11"/>
            <p:cNvGrpSpPr/>
            <p:nvPr userDrawn="1"/>
          </p:nvGrpSpPr>
          <p:grpSpPr>
            <a:xfrm>
              <a:off x="545702" y="1435466"/>
              <a:ext cx="403112" cy="511295"/>
              <a:chOff x="7057115" y="1361724"/>
              <a:chExt cx="403112" cy="511295"/>
            </a:xfrm>
          </p:grpSpPr>
          <p:sp>
            <p:nvSpPr>
              <p:cNvPr id="13" name="Gefaltete Ecke 12"/>
              <p:cNvSpPr/>
              <p:nvPr/>
            </p:nvSpPr>
            <p:spPr bwMode="gray">
              <a:xfrm rot="10800000" flipH="1">
                <a:off x="7150511" y="1361724"/>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dirty="0">
                  <a:ln>
                    <a:noFill/>
                  </a:ln>
                  <a:effectLst/>
                  <a:uLnTx/>
                  <a:uFillTx/>
                  <a:ea typeface="Arial Unicode MS" pitchFamily="34" charset="-128"/>
                  <a:cs typeface="Arial Unicode MS" pitchFamily="34" charset="-128"/>
                </a:endParaRPr>
              </a:p>
            </p:txBody>
          </p:sp>
          <p:sp>
            <p:nvSpPr>
              <p:cNvPr id="14" name="Gefaltete Ecke 13"/>
              <p:cNvSpPr/>
              <p:nvPr/>
            </p:nvSpPr>
            <p:spPr bwMode="gray">
              <a:xfrm rot="10800000" flipH="1">
                <a:off x="7103823" y="1410891"/>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dirty="0">
                  <a:ln>
                    <a:noFill/>
                  </a:ln>
                  <a:effectLst/>
                  <a:uLnTx/>
                  <a:uFillTx/>
                  <a:ea typeface="Arial Unicode MS" pitchFamily="34" charset="-128"/>
                  <a:cs typeface="Arial Unicode MS" pitchFamily="34" charset="-128"/>
                </a:endParaRPr>
              </a:p>
            </p:txBody>
          </p:sp>
          <p:grpSp>
            <p:nvGrpSpPr>
              <p:cNvPr id="15" name="Gruppieren 33"/>
              <p:cNvGrpSpPr/>
              <p:nvPr/>
            </p:nvGrpSpPr>
            <p:grpSpPr>
              <a:xfrm>
                <a:off x="7057115" y="1452689"/>
                <a:ext cx="309716" cy="420330"/>
                <a:chOff x="589936" y="2809567"/>
                <a:chExt cx="309716" cy="420330"/>
              </a:xfrm>
            </p:grpSpPr>
            <p:sp>
              <p:nvSpPr>
                <p:cNvPr id="16" name="Gefaltete Ecke 15"/>
                <p:cNvSpPr/>
                <p:nvPr/>
              </p:nvSpPr>
              <p:spPr bwMode="gray">
                <a:xfrm rot="10800000" flipH="1">
                  <a:off x="589936" y="2809567"/>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dirty="0">
                    <a:ln>
                      <a:noFill/>
                    </a:ln>
                    <a:effectLst/>
                    <a:uLnTx/>
                    <a:uFillTx/>
                    <a:ea typeface="Arial Unicode MS" pitchFamily="34" charset="-128"/>
                    <a:cs typeface="Arial Unicode MS" pitchFamily="34" charset="-128"/>
                  </a:endParaRPr>
                </a:p>
              </p:txBody>
            </p:sp>
            <p:sp>
              <p:nvSpPr>
                <p:cNvPr id="17" name="Textfeld 16"/>
                <p:cNvSpPr txBox="1"/>
                <p:nvPr/>
              </p:nvSpPr>
              <p:spPr>
                <a:xfrm>
                  <a:off x="697006" y="2861855"/>
                  <a:ext cx="94496" cy="3262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3600" i="1" kern="0" dirty="0">
                      <a:solidFill>
                        <a:schemeClr val="bg1"/>
                      </a:solidFill>
                      <a:latin typeface="Angsana New" pitchFamily="18" charset="-34"/>
                      <a:ea typeface="Arial Unicode MS" pitchFamily="34" charset="-128"/>
                      <a:cs typeface="Angsana New" pitchFamily="18" charset="-34"/>
                    </a:rPr>
                    <a:t>i</a:t>
                  </a:r>
                </a:p>
              </p:txBody>
            </p:sp>
          </p:grpSp>
        </p:grpSp>
      </p:grpSp>
      <p:sp>
        <p:nvSpPr>
          <p:cNvPr id="18" name="Textplatzhalter 21"/>
          <p:cNvSpPr>
            <a:spLocks noGrp="1"/>
          </p:cNvSpPr>
          <p:nvPr>
            <p:ph type="body" sz="quarter" idx="12" hasCustomPrompt="1"/>
          </p:nvPr>
        </p:nvSpPr>
        <p:spPr>
          <a:xfrm>
            <a:off x="2327108" y="3552319"/>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&lt;server-side&gt;</a:t>
            </a:r>
          </a:p>
          <a:p>
            <a:pPr lvl="0"/>
            <a:r>
              <a:rPr lang="en-US" dirty="0"/>
              <a:t>&lt;client-side&gt;</a:t>
            </a:r>
            <a:endParaRPr lang="de-DE" dirty="0"/>
          </a:p>
        </p:txBody>
      </p:sp>
      <p:sp>
        <p:nvSpPr>
          <p:cNvPr id="19" name="Textfeld 18"/>
          <p:cNvSpPr txBox="1"/>
          <p:nvPr userDrawn="1"/>
        </p:nvSpPr>
        <p:spPr>
          <a:xfrm>
            <a:off x="2041112" y="3250331"/>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Arial"/>
                <a:ea typeface="+mn-ea"/>
                <a:cs typeface="+mn-cs"/>
              </a:rPr>
              <a:t>Software used</a:t>
            </a:r>
          </a:p>
        </p:txBody>
      </p:sp>
      <p:sp>
        <p:nvSpPr>
          <p:cNvPr id="20" name="Textfeld 19"/>
          <p:cNvSpPr txBox="1"/>
          <p:nvPr userDrawn="1"/>
        </p:nvSpPr>
        <p:spPr>
          <a:xfrm>
            <a:off x="2043658" y="5176323"/>
            <a:ext cx="9825542"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Arial"/>
                <a:ea typeface="+mn-ea"/>
                <a:cs typeface="+mn-cs"/>
              </a:rPr>
              <a:t>Prerequisites</a:t>
            </a:r>
            <a:endParaRPr lang="de-DE" sz="1800" b="0" kern="1200" baseline="0" noProof="0" dirty="0">
              <a:solidFill>
                <a:schemeClr val="tx1"/>
              </a:solidFill>
              <a:latin typeface="+mn-lt"/>
              <a:ea typeface="+mn-ea"/>
              <a:cs typeface="+mn-cs"/>
            </a:endParaRPr>
          </a:p>
        </p:txBody>
      </p:sp>
      <p:sp>
        <p:nvSpPr>
          <p:cNvPr id="21" name="Textplatzhalter 21"/>
          <p:cNvSpPr>
            <a:spLocks noGrp="1"/>
          </p:cNvSpPr>
          <p:nvPr>
            <p:ph type="body" sz="quarter" idx="13" hasCustomPrompt="1"/>
          </p:nvPr>
        </p:nvSpPr>
        <p:spPr>
          <a:xfrm>
            <a:off x="2327107" y="5489073"/>
            <a:ext cx="9542093" cy="530990"/>
          </a:xfrm>
          <a:prstGeom prst="rect">
            <a:avLst/>
          </a:prstGeom>
        </p:spPr>
        <p:txBody>
          <a:bodyPr/>
          <a:lstStyle>
            <a:lvl1pPr marL="285750" indent="-285750">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&lt;curricula&gt;</a:t>
            </a:r>
          </a:p>
          <a:p>
            <a:pPr lvl="0"/>
            <a:r>
              <a:rPr lang="en-US" dirty="0"/>
              <a:t>&lt;other prerequisites&gt;</a:t>
            </a:r>
            <a:endParaRPr lang="de-DE" dirty="0"/>
          </a:p>
        </p:txBody>
      </p:sp>
      <p:sp>
        <p:nvSpPr>
          <p:cNvPr id="22" name="Textfeld 21"/>
          <p:cNvSpPr txBox="1"/>
          <p:nvPr userDrawn="1"/>
        </p:nvSpPr>
        <p:spPr>
          <a:xfrm>
            <a:off x="2046605" y="4184140"/>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de-DE" sz="1800" b="0" kern="1200" baseline="0" noProof="0" dirty="0">
                <a:solidFill>
                  <a:schemeClr val="tx1"/>
                </a:solidFill>
                <a:latin typeface="+mn-lt"/>
                <a:ea typeface="+mn-ea"/>
                <a:cs typeface="+mn-cs"/>
              </a:rPr>
              <a:t>Model</a:t>
            </a:r>
          </a:p>
        </p:txBody>
      </p:sp>
      <p:sp>
        <p:nvSpPr>
          <p:cNvPr id="23" name="Textplatzhalter 21"/>
          <p:cNvSpPr>
            <a:spLocks noGrp="1"/>
          </p:cNvSpPr>
          <p:nvPr>
            <p:ph type="body" sz="quarter" idx="16" hasCustomPrompt="1"/>
          </p:nvPr>
        </p:nvSpPr>
        <p:spPr>
          <a:xfrm>
            <a:off x="2327108" y="4583195"/>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noProof="0" dirty="0"/>
              <a:t>&lt;</a:t>
            </a:r>
            <a:r>
              <a:rPr lang="de-DE" noProof="0" dirty="0" err="1"/>
              <a:t>server</a:t>
            </a:r>
            <a:r>
              <a:rPr lang="de-DE" noProof="0" dirty="0"/>
              <a:t>&gt;</a:t>
            </a:r>
          </a:p>
        </p:txBody>
      </p:sp>
    </p:spTree>
    <p:extLst>
      <p:ext uri="{BB962C8B-B14F-4D97-AF65-F5344CB8AC3E}">
        <p14:creationId xmlns:p14="http://schemas.microsoft.com/office/powerpoint/2010/main" val="2597729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bwMode="gray">
          <a:xfrm>
            <a:off x="324000" y="0"/>
            <a:ext cx="11545200" cy="2160000"/>
          </a:xfrm>
          <a:prstGeom prst="rect">
            <a:avLst/>
          </a:prstGeom>
          <a:solidFill>
            <a:schemeClr val="bg1">
              <a:alpha val="75000"/>
            </a:schemeClr>
          </a:solidFill>
          <a:ln w="6350" algn="ctr">
            <a:noFill/>
            <a:miter lim="800000"/>
            <a:headEnd/>
            <a:tailEnd/>
          </a:ln>
        </p:spPr>
        <p:txBody>
          <a:bodyPr lIns="107163" tIns="85730" rIns="107163" bIns="85730" rtlCol="0" anchor="b" anchorCtr="0"/>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9" name="Title 1"/>
          <p:cNvSpPr>
            <a:spLocks noGrp="1"/>
          </p:cNvSpPr>
          <p:nvPr>
            <p:ph type="ctrTitle" hasCustomPrompt="1"/>
          </p:nvPr>
        </p:nvSpPr>
        <p:spPr bwMode="gray">
          <a:xfrm>
            <a:off x="467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12" name="TextBox 11"/>
          <p:cNvSpPr txBox="1"/>
          <p:nvPr/>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a:solidFill>
                  <a:schemeClr val="tx1"/>
                </a:solidFill>
                <a:ea typeface="Arial Unicode MS" pitchFamily="34" charset="-128"/>
                <a:cs typeface="Arial Unicode MS" pitchFamily="34" charset="-128"/>
              </a:rPr>
              <a:t>Use this title slide only with an</a:t>
            </a:r>
            <a:r>
              <a:rPr lang="en-US" sz="1800" kern="0" baseline="0" dirty="0">
                <a:solidFill>
                  <a:schemeClr val="tx1"/>
                </a:solidFill>
                <a:ea typeface="Arial Unicode MS" pitchFamily="34" charset="-128"/>
                <a:cs typeface="Arial Unicode MS" pitchFamily="34" charset="-128"/>
              </a:rPr>
              <a:t> image</a:t>
            </a:r>
            <a:endParaRPr lang="en-US" sz="18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574908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30241D8F-60CF-EFC9-1F96-A561FA2D27CE}"/>
              </a:ext>
            </a:extLst>
          </p:cNvPr>
          <p:cNvSpPr/>
          <p:nvPr userDrawn="1">
            <p:custDataLst>
              <p:tags r:id="rId1"/>
            </p:custDataLst>
          </p:nvPr>
        </p:nvSpPr>
        <p:spPr bwMode="gray">
          <a:xfrm>
            <a:off x="0" y="0"/>
            <a:ext cx="12700" cy="12700"/>
          </a:xfrm>
          <a:prstGeom prst="octagon">
            <a:avLst/>
          </a:prstGeom>
          <a:noFill/>
          <a:ln w="6350" algn="ctr">
            <a:noFill/>
            <a:miter lim="800000"/>
            <a:headEnd/>
            <a:tailEnd/>
          </a:ln>
          <a:extLst>
            <a:ext uri="{909E8E84-426E-40DD-AFC4-6F175D3DCCD1}">
              <a14:hiddenFill xmlns:a14="http://schemas.microsoft.com/office/drawing/2010/main">
                <a:solidFill>
                  <a:schemeClr val="accent1"/>
                </a:solidFill>
              </a14:hiddenFill>
            </a:ext>
          </a:ex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323999" y="324075"/>
            <a:ext cx="10620000" cy="923330"/>
          </a:xfrm>
        </p:spPr>
        <p:txBody>
          <a:bodyPr anchor="t" anchorCtr="0">
            <a:noAutofit/>
          </a:bodyPr>
          <a:lstStyle>
            <a:lvl1pPr>
              <a:defRPr sz="60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78297063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39177"/>
            <a:ext cx="10620000" cy="553998"/>
          </a:xfrm>
        </p:spPr>
        <p:txBody>
          <a:bodyPr anchor="b" anchorCtr="0">
            <a:sp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18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a:t>&lt;First Name&gt; &lt;Last name&gt;, &lt;Organization&gt; (delete if not needed)</a:t>
            </a:r>
            <a:br>
              <a:rPr lang="en-US" dirty="0"/>
            </a:br>
            <a:r>
              <a:rPr lang="en-US" dirty="0"/>
              <a:t>&lt;Month&gt; &lt;Day&gt;, &lt;Year&gt;</a:t>
            </a:r>
          </a:p>
        </p:txBody>
      </p:sp>
      <p:sp>
        <p:nvSpPr>
          <p:cNvPr id="9" name="Title 1"/>
          <p:cNvSpPr>
            <a:spLocks noGrp="1"/>
          </p:cNvSpPr>
          <p:nvPr>
            <p:ph type="ctrTitle" hasCustomPrompt="1"/>
          </p:nvPr>
        </p:nvSpPr>
        <p:spPr bwMode="gray">
          <a:xfrm>
            <a:off x="323999" y="324075"/>
            <a:ext cx="10620000" cy="1107996"/>
          </a:xfrm>
        </p:spPr>
        <p:txBody>
          <a:bodyPr anchor="t" anchorCtr="0">
            <a:noAutofit/>
          </a:bodyPr>
          <a:lstStyle>
            <a:lvl1pPr>
              <a:defRPr sz="3600">
                <a:solidFill>
                  <a:sysClr val="windowText" lastClr="000000"/>
                </a:solidFill>
                <a:latin typeface="+mj-lt"/>
              </a:defRPr>
            </a:lvl1pPr>
          </a:lstStyle>
          <a:p>
            <a:r>
              <a:rPr lang="en-US" sz="3600" dirty="0"/>
              <a:t>Alternate Presentation Title</a:t>
            </a:r>
            <a:br>
              <a:rPr lang="en-US" sz="3600" dirty="0"/>
            </a:br>
            <a:r>
              <a:rPr lang="en-US" sz="3600" dirty="0"/>
              <a:t>Breaks to Two Lines</a:t>
            </a:r>
            <a:endParaRPr lang="en-US" dirty="0"/>
          </a:p>
        </p:txBody>
      </p:sp>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2242009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rriculum information">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Curriculum</a:t>
            </a:r>
            <a:r>
              <a:rPr lang="en-US" sz="2400" b="1" kern="0" baseline="0" noProof="0" dirty="0">
                <a:solidFill>
                  <a:schemeClr val="accent2"/>
                </a:solidFill>
                <a:latin typeface="+mj-lt"/>
                <a:ea typeface="Arial Unicode MS" pitchFamily="34" charset="-128"/>
                <a:cs typeface="Arial Unicode MS" pitchFamily="34" charset="-128"/>
              </a:rPr>
              <a:t> Information</a:t>
            </a:r>
            <a:endParaRPr lang="en-US" sz="2400" b="1" kern="0" noProof="0" dirty="0">
              <a:solidFill>
                <a:schemeClr val="accent2"/>
              </a:solidFill>
              <a:latin typeface="+mj-lt"/>
              <a:ea typeface="Arial Unicode MS" pitchFamily="34" charset="-128"/>
              <a:cs typeface="Arial Unicode MS" pitchFamily="34" charset="-128"/>
            </a:endParaRPr>
          </a:p>
        </p:txBody>
      </p:sp>
      <p:sp>
        <p:nvSpPr>
          <p:cNvPr id="6" name="Textplatzhalter 21"/>
          <p:cNvSpPr>
            <a:spLocks noGrp="1"/>
          </p:cNvSpPr>
          <p:nvPr>
            <p:ph type="body" sz="quarter" idx="15" hasCustomPrompt="1"/>
          </p:nvPr>
        </p:nvSpPr>
        <p:spPr>
          <a:xfrm>
            <a:off x="2038856" y="2624439"/>
            <a:ext cx="9830344" cy="362391"/>
          </a:xfrm>
          <a:prstGeom prst="rect">
            <a:avLst/>
          </a:prstGeom>
        </p:spPr>
        <p:txBody>
          <a:bodyPr anchor="t" anchorCtr="0"/>
          <a:lstStyle>
            <a:lvl1pPr marL="266400" indent="-194400">
              <a:lnSpc>
                <a:spcPct val="100000"/>
              </a:lnSpc>
              <a:spcBef>
                <a:spcPts val="0"/>
              </a:spcBef>
              <a:spcAft>
                <a:spcPts val="0"/>
              </a:spcAft>
              <a:buClr>
                <a:schemeClr val="bg1">
                  <a:lumMod val="6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&lt;Curriculum version + last update&gt;</a:t>
            </a:r>
          </a:p>
        </p:txBody>
      </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dirty="0">
                  <a:solidFill>
                    <a:schemeClr val="tx1"/>
                  </a:solidFill>
                  <a:latin typeface="+mj-lt"/>
                </a:rPr>
                <a:t>Curriculum </a:t>
              </a:r>
              <a:r>
                <a:rPr lang="en-US" sz="1800" b="1" baseline="0" noProof="0" dirty="0">
                  <a:solidFill>
                    <a:schemeClr val="tx1"/>
                  </a:solidFill>
                  <a:latin typeface="+mj-lt"/>
                </a:rPr>
                <a:t>Version</a:t>
              </a:r>
              <a:endParaRPr lang="en-US" sz="1200" b="1" noProof="0" dirty="0">
                <a:solidFill>
                  <a:schemeClr val="tx1"/>
                </a:solidFill>
                <a:latin typeface="+mj-lt"/>
              </a:endParaRP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userDrawn="1"/>
        </p:nvGrpSpPr>
        <p:grpSpPr>
          <a:xfrm>
            <a:off x="324000" y="1499007"/>
            <a:ext cx="1299974" cy="1299976"/>
            <a:chOff x="352676" y="1326706"/>
            <a:chExt cx="765542" cy="765543"/>
          </a:xfrm>
        </p:grpSpPr>
        <p:sp>
          <p:nvSpPr>
            <p:cNvPr id="11" name="Donut 11"/>
            <p:cNvSpPr/>
            <p:nvPr userDrawn="1"/>
          </p:nvSpPr>
          <p:spPr bwMode="gray">
            <a:xfrm>
              <a:off x="352676" y="1326706"/>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dirty="0">
                <a:ea typeface="Arial Unicode MS" pitchFamily="34" charset="-128"/>
                <a:cs typeface="Arial Unicode MS" pitchFamily="34" charset="-128"/>
              </a:endParaRPr>
            </a:p>
          </p:txBody>
        </p:sp>
        <p:grpSp>
          <p:nvGrpSpPr>
            <p:cNvPr id="12" name="Gruppieren 11"/>
            <p:cNvGrpSpPr/>
            <p:nvPr userDrawn="1"/>
          </p:nvGrpSpPr>
          <p:grpSpPr>
            <a:xfrm>
              <a:off x="545702" y="1435466"/>
              <a:ext cx="403112" cy="511295"/>
              <a:chOff x="7057115" y="1361724"/>
              <a:chExt cx="403112" cy="511295"/>
            </a:xfrm>
          </p:grpSpPr>
          <p:sp>
            <p:nvSpPr>
              <p:cNvPr id="13" name="Gefaltete Ecke 12"/>
              <p:cNvSpPr/>
              <p:nvPr/>
            </p:nvSpPr>
            <p:spPr bwMode="gray">
              <a:xfrm rot="10800000" flipH="1">
                <a:off x="7150511" y="1361724"/>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dirty="0">
                  <a:ln>
                    <a:noFill/>
                  </a:ln>
                  <a:effectLst/>
                  <a:uLnTx/>
                  <a:uFillTx/>
                  <a:ea typeface="Arial Unicode MS" pitchFamily="34" charset="-128"/>
                  <a:cs typeface="Arial Unicode MS" pitchFamily="34" charset="-128"/>
                </a:endParaRPr>
              </a:p>
            </p:txBody>
          </p:sp>
          <p:sp>
            <p:nvSpPr>
              <p:cNvPr id="14" name="Gefaltete Ecke 13"/>
              <p:cNvSpPr/>
              <p:nvPr/>
            </p:nvSpPr>
            <p:spPr bwMode="gray">
              <a:xfrm rot="10800000" flipH="1">
                <a:off x="7103823" y="1410891"/>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dirty="0">
                  <a:ln>
                    <a:noFill/>
                  </a:ln>
                  <a:effectLst/>
                  <a:uLnTx/>
                  <a:uFillTx/>
                  <a:ea typeface="Arial Unicode MS" pitchFamily="34" charset="-128"/>
                  <a:cs typeface="Arial Unicode MS" pitchFamily="34" charset="-128"/>
                </a:endParaRPr>
              </a:p>
            </p:txBody>
          </p:sp>
          <p:grpSp>
            <p:nvGrpSpPr>
              <p:cNvPr id="15" name="Gruppieren 33"/>
              <p:cNvGrpSpPr/>
              <p:nvPr/>
            </p:nvGrpSpPr>
            <p:grpSpPr>
              <a:xfrm>
                <a:off x="7057115" y="1452689"/>
                <a:ext cx="309716" cy="420330"/>
                <a:chOff x="589936" y="2809567"/>
                <a:chExt cx="309716" cy="420330"/>
              </a:xfrm>
            </p:grpSpPr>
            <p:sp>
              <p:nvSpPr>
                <p:cNvPr id="16" name="Gefaltete Ecke 15"/>
                <p:cNvSpPr/>
                <p:nvPr/>
              </p:nvSpPr>
              <p:spPr bwMode="gray">
                <a:xfrm rot="10800000" flipH="1">
                  <a:off x="589936" y="2809567"/>
                  <a:ext cx="309716" cy="420330"/>
                </a:xfrm>
                <a:prstGeom prst="foldedCorner">
                  <a:avLst>
                    <a:gd name="adj" fmla="val 38333"/>
                  </a:avLst>
                </a:prstGeom>
                <a:solidFill>
                  <a:schemeClr val="tx1">
                    <a:lumMod val="65000"/>
                    <a:lumOff val="3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dirty="0">
                    <a:ln>
                      <a:noFill/>
                    </a:ln>
                    <a:effectLst/>
                    <a:uLnTx/>
                    <a:uFillTx/>
                    <a:ea typeface="Arial Unicode MS" pitchFamily="34" charset="-128"/>
                    <a:cs typeface="Arial Unicode MS" pitchFamily="34" charset="-128"/>
                  </a:endParaRPr>
                </a:p>
              </p:txBody>
            </p:sp>
            <p:sp>
              <p:nvSpPr>
                <p:cNvPr id="17" name="Textfeld 16"/>
                <p:cNvSpPr txBox="1"/>
                <p:nvPr/>
              </p:nvSpPr>
              <p:spPr>
                <a:xfrm>
                  <a:off x="697006" y="2861855"/>
                  <a:ext cx="94496" cy="3262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3600" i="1" kern="0" dirty="0">
                      <a:solidFill>
                        <a:schemeClr val="bg1"/>
                      </a:solidFill>
                      <a:latin typeface="Angsana New" pitchFamily="18" charset="-34"/>
                      <a:ea typeface="Arial Unicode MS" pitchFamily="34" charset="-128"/>
                      <a:cs typeface="Angsana New" pitchFamily="18" charset="-34"/>
                    </a:rPr>
                    <a:t>i</a:t>
                  </a:r>
                </a:p>
              </p:txBody>
            </p:sp>
          </p:grpSp>
        </p:grpSp>
      </p:grpSp>
      <p:sp>
        <p:nvSpPr>
          <p:cNvPr id="18" name="Textplatzhalter 21"/>
          <p:cNvSpPr>
            <a:spLocks noGrp="1"/>
          </p:cNvSpPr>
          <p:nvPr>
            <p:ph type="body" sz="quarter" idx="12" hasCustomPrompt="1"/>
          </p:nvPr>
        </p:nvSpPr>
        <p:spPr>
          <a:xfrm>
            <a:off x="2327108" y="3552319"/>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&lt;server-side&gt;</a:t>
            </a:r>
          </a:p>
          <a:p>
            <a:pPr lvl="0"/>
            <a:r>
              <a:rPr lang="en-US" dirty="0"/>
              <a:t>&lt;client-side&gt;</a:t>
            </a:r>
            <a:endParaRPr lang="de-DE" dirty="0"/>
          </a:p>
        </p:txBody>
      </p:sp>
      <p:sp>
        <p:nvSpPr>
          <p:cNvPr id="19" name="Textfeld 18"/>
          <p:cNvSpPr txBox="1"/>
          <p:nvPr userDrawn="1"/>
        </p:nvSpPr>
        <p:spPr>
          <a:xfrm>
            <a:off x="2041112" y="3250331"/>
            <a:ext cx="9828088"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mn-lt"/>
                <a:ea typeface="+mn-ea"/>
                <a:cs typeface="+mn-cs"/>
              </a:rPr>
              <a:t>Software used</a:t>
            </a:r>
          </a:p>
        </p:txBody>
      </p:sp>
      <p:sp>
        <p:nvSpPr>
          <p:cNvPr id="20" name="Textfeld 19"/>
          <p:cNvSpPr txBox="1"/>
          <p:nvPr userDrawn="1"/>
        </p:nvSpPr>
        <p:spPr>
          <a:xfrm>
            <a:off x="2043658" y="4533142"/>
            <a:ext cx="9825542" cy="336918"/>
          </a:xfrm>
          <a:prstGeom prst="rect">
            <a:avLst/>
          </a:prstGeom>
          <a:noFill/>
        </p:spPr>
        <p:txBody>
          <a:bodyPr wrap="none" lIns="0" tIns="0" rIns="0" bIns="0" rtlCol="0" anchor="t" anchorCtr="0">
            <a:noAutofit/>
          </a:bodyPr>
          <a:lstStyle/>
          <a:p>
            <a:pPr marL="265490" indent="-195248" fontAlgn="base">
              <a:spcBef>
                <a:spcPct val="50000"/>
              </a:spcBef>
              <a:spcAft>
                <a:spcPct val="0"/>
              </a:spcAft>
              <a:buClr>
                <a:schemeClr val="bg1">
                  <a:lumMod val="65000"/>
                </a:schemeClr>
              </a:buClr>
              <a:buSzPct val="100000"/>
              <a:buFont typeface="Wingdings" panose="05000000000000000000" pitchFamily="2" charset="2"/>
              <a:buChar char="§"/>
            </a:pPr>
            <a:r>
              <a:rPr lang="en-US" sz="1800" b="0" kern="1200" baseline="0" noProof="0" dirty="0">
                <a:solidFill>
                  <a:schemeClr val="tx1"/>
                </a:solidFill>
                <a:latin typeface="+mn-lt"/>
                <a:ea typeface="+mn-ea"/>
                <a:cs typeface="+mn-cs"/>
              </a:rPr>
              <a:t>Prerequisites</a:t>
            </a:r>
          </a:p>
        </p:txBody>
      </p:sp>
      <p:sp>
        <p:nvSpPr>
          <p:cNvPr id="21" name="Textplatzhalter 21"/>
          <p:cNvSpPr>
            <a:spLocks noGrp="1"/>
          </p:cNvSpPr>
          <p:nvPr>
            <p:ph type="body" sz="quarter" idx="13" hasCustomPrompt="1"/>
          </p:nvPr>
        </p:nvSpPr>
        <p:spPr>
          <a:xfrm>
            <a:off x="2327107" y="4845892"/>
            <a:ext cx="9542093" cy="530990"/>
          </a:xfrm>
          <a:prstGeom prst="rect">
            <a:avLst/>
          </a:prstGeom>
        </p:spPr>
        <p:txBody>
          <a:bodyPr/>
          <a:lstStyle>
            <a:lvl1pPr marL="285750" indent="-285750">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&lt;curricula&gt;</a:t>
            </a:r>
          </a:p>
          <a:p>
            <a:pPr lvl="0"/>
            <a:r>
              <a:rPr lang="en-US" dirty="0"/>
              <a:t>&lt;other prerequisites&gt;</a:t>
            </a:r>
            <a:endParaRPr lang="de-DE" dirty="0"/>
          </a:p>
        </p:txBody>
      </p:sp>
    </p:spTree>
    <p:extLst>
      <p:ext uri="{BB962C8B-B14F-4D97-AF65-F5344CB8AC3E}">
        <p14:creationId xmlns:p14="http://schemas.microsoft.com/office/powerpoint/2010/main" val="1784089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odule information I">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Module</a:t>
            </a:r>
            <a:r>
              <a:rPr lang="en-US" sz="2400" b="1" kern="0" baseline="0" noProof="0" dirty="0">
                <a:solidFill>
                  <a:schemeClr val="accent2"/>
                </a:solidFill>
                <a:latin typeface="+mj-lt"/>
                <a:ea typeface="Arial Unicode MS" pitchFamily="34" charset="-128"/>
                <a:cs typeface="Arial Unicode MS" pitchFamily="34" charset="-128"/>
              </a:rPr>
              <a:t> Information</a:t>
            </a:r>
            <a:endParaRPr lang="en-US" sz="2400" b="1" kern="0" noProof="0" dirty="0">
              <a:solidFill>
                <a:schemeClr val="accent2"/>
              </a:solidFill>
              <a:latin typeface="+mj-lt"/>
              <a:ea typeface="Arial Unicode MS" pitchFamily="34" charset="-128"/>
              <a:cs typeface="Arial Unicode MS" pitchFamily="34" charset="-128"/>
            </a:endParaRPr>
          </a:p>
        </p:txBody>
      </p:sp>
      <p:grpSp>
        <p:nvGrpSpPr>
          <p:cNvPr id="22" name="Gruppieren 21"/>
          <p:cNvGrpSpPr/>
          <p:nvPr userDrawn="1"/>
        </p:nvGrpSpPr>
        <p:grpSpPr>
          <a:xfrm>
            <a:off x="324000" y="1499007"/>
            <a:ext cx="1299600" cy="1299600"/>
            <a:chOff x="214040" y="1152039"/>
            <a:chExt cx="765542" cy="765543"/>
          </a:xfrm>
        </p:grpSpPr>
        <p:grpSp>
          <p:nvGrpSpPr>
            <p:cNvPr id="23" name="Gruppieren 22"/>
            <p:cNvGrpSpPr/>
            <p:nvPr userDrawn="1"/>
          </p:nvGrpSpPr>
          <p:grpSpPr>
            <a:xfrm>
              <a:off x="361780" y="1456593"/>
              <a:ext cx="464587" cy="191753"/>
              <a:chOff x="1642324" y="4884196"/>
              <a:chExt cx="660745" cy="294992"/>
            </a:xfrm>
          </p:grpSpPr>
          <p:sp>
            <p:nvSpPr>
              <p:cNvPr id="25" name="Richtungspfeil 24"/>
              <p:cNvSpPr/>
              <p:nvPr userDrawn="1"/>
            </p:nvSpPr>
            <p:spPr bwMode="gray">
              <a:xfrm rot="8100000">
                <a:off x="1767471" y="4884196"/>
                <a:ext cx="535598" cy="221844"/>
              </a:xfrm>
              <a:prstGeom prst="homePlate">
                <a:avLst/>
              </a:prstGeom>
              <a:solidFill>
                <a:schemeClr val="tx1">
                  <a:lumMod val="65000"/>
                  <a:lumOff val="35000"/>
                </a:schemeClr>
              </a:solidFill>
              <a:ln w="6350" algn="ctr">
                <a:solidFill>
                  <a:schemeClr val="tx1">
                    <a:lumMod val="65000"/>
                    <a:lumOff val="3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dirty="0">
                  <a:ln>
                    <a:noFill/>
                  </a:ln>
                  <a:effectLst/>
                  <a:uLnTx/>
                  <a:uFillTx/>
                  <a:ea typeface="Arial Unicode MS" pitchFamily="34" charset="-128"/>
                  <a:cs typeface="Arial Unicode MS" pitchFamily="34" charset="-128"/>
                </a:endParaRPr>
              </a:p>
            </p:txBody>
          </p:sp>
          <p:sp>
            <p:nvSpPr>
              <p:cNvPr id="26" name="Rechteck 25"/>
              <p:cNvSpPr/>
              <p:nvPr/>
            </p:nvSpPr>
            <p:spPr bwMode="gray">
              <a:xfrm rot="8100000">
                <a:off x="1920613" y="4887121"/>
                <a:ext cx="305780" cy="129124"/>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dirty="0">
                  <a:ln>
                    <a:noFill/>
                  </a:ln>
                  <a:effectLst/>
                  <a:uLnTx/>
                  <a:uFillTx/>
                  <a:ea typeface="Arial Unicode MS" pitchFamily="34" charset="-128"/>
                  <a:cs typeface="Arial Unicode MS" pitchFamily="34" charset="-128"/>
                </a:endParaRPr>
              </a:p>
            </p:txBody>
          </p:sp>
          <p:cxnSp>
            <p:nvCxnSpPr>
              <p:cNvPr id="27" name="Gerade Verbindung 25"/>
              <p:cNvCxnSpPr/>
              <p:nvPr userDrawn="1"/>
            </p:nvCxnSpPr>
            <p:spPr>
              <a:xfrm>
                <a:off x="1642324" y="5179188"/>
                <a:ext cx="140109"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4" name="Donut 11"/>
            <p:cNvSpPr/>
            <p:nvPr userDrawn="1"/>
          </p:nvSpPr>
          <p:spPr bwMode="gray">
            <a:xfrm>
              <a:off x="214040" y="1152039"/>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dirty="0">
                <a:ea typeface="Arial Unicode MS" pitchFamily="34" charset="-128"/>
                <a:cs typeface="Arial Unicode MS" pitchFamily="34" charset="-128"/>
              </a:endParaRPr>
            </a:p>
          </p:txBody>
        </p:sp>
      </p:grpSp>
      <p:grpSp>
        <p:nvGrpSpPr>
          <p:cNvPr id="28" name="Gruppieren 27"/>
          <p:cNvGrpSpPr/>
          <p:nvPr userDrawn="1"/>
        </p:nvGrpSpPr>
        <p:grpSpPr>
          <a:xfrm>
            <a:off x="324000" y="3809388"/>
            <a:ext cx="1299600" cy="1299600"/>
            <a:chOff x="216000" y="2969382"/>
            <a:chExt cx="765542" cy="765543"/>
          </a:xfrm>
        </p:grpSpPr>
        <p:pic>
          <p:nvPicPr>
            <p:cNvPr id="2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3714" y="3133080"/>
              <a:ext cx="361950" cy="438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Donut 11"/>
            <p:cNvSpPr/>
            <p:nvPr userDrawn="1"/>
          </p:nvSpPr>
          <p:spPr bwMode="gray">
            <a:xfrm>
              <a:off x="216000" y="2969382"/>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dirty="0">
                <a:ea typeface="Arial Unicode MS" pitchFamily="34" charset="-128"/>
                <a:cs typeface="Arial Unicode MS" pitchFamily="34" charset="-128"/>
              </a:endParaRPr>
            </a:p>
          </p:txBody>
        </p:sp>
      </p:grpSp>
      <p:grpSp>
        <p:nvGrpSpPr>
          <p:cNvPr id="31" name="Gruppieren 30"/>
          <p:cNvGrpSpPr/>
          <p:nvPr userDrawn="1"/>
        </p:nvGrpSpPr>
        <p:grpSpPr>
          <a:xfrm>
            <a:off x="1951753" y="1927906"/>
            <a:ext cx="9917447" cy="500901"/>
            <a:chOff x="1108399" y="1396713"/>
            <a:chExt cx="7030682" cy="404566"/>
          </a:xfrm>
        </p:grpSpPr>
        <p:sp>
          <p:nvSpPr>
            <p:cNvPr id="32"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dirty="0">
                  <a:solidFill>
                    <a:schemeClr val="tx1"/>
                  </a:solidFill>
                  <a:latin typeface="+mj-lt"/>
                </a:rPr>
                <a:t>Authors</a:t>
              </a:r>
              <a:endParaRPr lang="en-US" sz="1200" b="1" noProof="0" dirty="0">
                <a:solidFill>
                  <a:schemeClr val="tx1"/>
                </a:solidFill>
                <a:latin typeface="+mj-lt"/>
              </a:endParaRPr>
            </a:p>
          </p:txBody>
        </p:sp>
        <p:cxnSp>
          <p:nvCxnSpPr>
            <p:cNvPr id="33"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4" name="Textplatzhalter 21"/>
          <p:cNvSpPr>
            <a:spLocks noGrp="1"/>
          </p:cNvSpPr>
          <p:nvPr>
            <p:ph type="body" sz="quarter" idx="15" hasCustomPrompt="1"/>
          </p:nvPr>
        </p:nvSpPr>
        <p:spPr>
          <a:xfrm>
            <a:off x="2038856" y="2624439"/>
            <a:ext cx="9830344"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&lt;Author&gt;</a:t>
            </a:r>
          </a:p>
          <a:p>
            <a:pPr lvl="0"/>
            <a:r>
              <a:rPr lang="en-US" dirty="0"/>
              <a:t>&lt;Author&gt;</a:t>
            </a:r>
          </a:p>
          <a:p>
            <a:pPr lvl="0"/>
            <a:r>
              <a:rPr lang="en-US" dirty="0"/>
              <a:t>&lt;Author&gt;</a:t>
            </a:r>
          </a:p>
        </p:txBody>
      </p:sp>
      <p:grpSp>
        <p:nvGrpSpPr>
          <p:cNvPr id="35" name="Gruppieren 34"/>
          <p:cNvGrpSpPr/>
          <p:nvPr userDrawn="1"/>
        </p:nvGrpSpPr>
        <p:grpSpPr>
          <a:xfrm>
            <a:off x="1957853" y="4230977"/>
            <a:ext cx="9911347" cy="500901"/>
            <a:chOff x="1108399" y="1396713"/>
            <a:chExt cx="7030682" cy="404566"/>
          </a:xfrm>
        </p:grpSpPr>
        <p:sp>
          <p:nvSpPr>
            <p:cNvPr id="36" name="Rectangle 10"/>
            <p:cNvSpPr/>
            <p:nvPr userDrawn="1"/>
          </p:nvSpPr>
          <p:spPr>
            <a:xfrm>
              <a:off x="1108399" y="1396713"/>
              <a:ext cx="3835401" cy="298157"/>
            </a:xfrm>
            <a:prstGeom prst="rect">
              <a:avLst/>
            </a:prstGeom>
          </p:spPr>
          <p:txBody>
            <a:bodyPr wrap="square" lIns="91302" tIns="45630" rIns="91302" bIns="45630">
              <a:spAutoFit/>
            </a:bodyPr>
            <a:lstStyle/>
            <a:p>
              <a:r>
                <a:rPr lang="en-US" sz="1800" b="1" noProof="0" dirty="0">
                  <a:solidFill>
                    <a:schemeClr val="tx1"/>
                  </a:solidFill>
                  <a:latin typeface="+mj-lt"/>
                </a:rPr>
                <a:t>Target Audience</a:t>
              </a:r>
              <a:endParaRPr lang="en-US" sz="1200" b="1" noProof="0" dirty="0">
                <a:solidFill>
                  <a:schemeClr val="tx1"/>
                </a:solidFill>
                <a:latin typeface="+mj-lt"/>
              </a:endParaRPr>
            </a:p>
          </p:txBody>
        </p:sp>
        <p:cxnSp>
          <p:nvCxnSpPr>
            <p:cNvPr id="37"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8" name="Textplatzhalter 21"/>
          <p:cNvSpPr>
            <a:spLocks noGrp="1"/>
          </p:cNvSpPr>
          <p:nvPr>
            <p:ph type="body" sz="quarter" idx="16" hasCustomPrompt="1"/>
          </p:nvPr>
        </p:nvSpPr>
        <p:spPr>
          <a:xfrm>
            <a:off x="2044953" y="4927509"/>
            <a:ext cx="9824247"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&lt;Target audience&gt;</a:t>
            </a:r>
          </a:p>
          <a:p>
            <a:pPr lvl="0"/>
            <a:r>
              <a:rPr lang="en-US" dirty="0"/>
              <a:t>&lt;Target audience&gt;</a:t>
            </a:r>
          </a:p>
          <a:p>
            <a:pPr lvl="0"/>
            <a:r>
              <a:rPr lang="en-US" dirty="0"/>
              <a:t>&lt;Target audience&gt;</a:t>
            </a:r>
          </a:p>
        </p:txBody>
      </p:sp>
    </p:spTree>
    <p:extLst>
      <p:ext uri="{BB962C8B-B14F-4D97-AF65-F5344CB8AC3E}">
        <p14:creationId xmlns:p14="http://schemas.microsoft.com/office/powerpoint/2010/main" val="2738841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dule information II">
    <p:spTree>
      <p:nvGrpSpPr>
        <p:cNvPr id="1" name=""/>
        <p:cNvGrpSpPr/>
        <p:nvPr/>
      </p:nvGrpSpPr>
      <p:grpSpPr>
        <a:xfrm>
          <a:off x="0" y="0"/>
          <a:ext cx="0" cy="0"/>
          <a:chOff x="0" y="0"/>
          <a:chExt cx="0" cy="0"/>
        </a:xfrm>
      </p:grpSpPr>
      <p:sp>
        <p:nvSpPr>
          <p:cNvPr id="5" name="Textfeld 4"/>
          <p:cNvSpPr txBox="1"/>
          <p:nvPr userDrawn="1"/>
        </p:nvSpPr>
        <p:spPr>
          <a:xfrm>
            <a:off x="324000" y="324000"/>
            <a:ext cx="11545200" cy="759600"/>
          </a:xfrm>
          <a:prstGeom prst="rect">
            <a:avLst/>
          </a:prstGeom>
          <a:noFill/>
        </p:spPr>
        <p:txBody>
          <a:bodyPr wrap="square" lIns="0" tIns="0" rIns="0" bIns="0" rtlCol="0" anchor="ctr" anchorCtr="0">
            <a:noAutofit/>
          </a:bodyPr>
          <a:lstStyle/>
          <a:p>
            <a:pPr fontAlgn="base">
              <a:spcBef>
                <a:spcPts val="600"/>
              </a:spcBef>
              <a:spcAft>
                <a:spcPct val="0"/>
              </a:spcAft>
              <a:buClr>
                <a:srgbClr val="F0AB00"/>
              </a:buClr>
              <a:buSzPct val="80000"/>
            </a:pPr>
            <a:r>
              <a:rPr lang="en-US" sz="2400" b="1" kern="0" noProof="0" dirty="0">
                <a:solidFill>
                  <a:schemeClr val="accent2"/>
                </a:solidFill>
                <a:latin typeface="+mj-lt"/>
                <a:ea typeface="Arial Unicode MS" pitchFamily="34" charset="-128"/>
                <a:cs typeface="Arial Unicode MS" pitchFamily="34" charset="-128"/>
              </a:rPr>
              <a:t>Module</a:t>
            </a:r>
            <a:r>
              <a:rPr lang="en-US" sz="2400" b="1" kern="0" baseline="0" noProof="0" dirty="0">
                <a:solidFill>
                  <a:schemeClr val="accent2"/>
                </a:solidFill>
                <a:latin typeface="+mj-lt"/>
                <a:ea typeface="Arial Unicode MS" pitchFamily="34" charset="-128"/>
                <a:cs typeface="Arial Unicode MS" pitchFamily="34" charset="-128"/>
              </a:rPr>
              <a:t> Information</a:t>
            </a:r>
            <a:endParaRPr lang="en-US" sz="2400" b="1" kern="0" noProof="0" dirty="0">
              <a:solidFill>
                <a:schemeClr val="accent2"/>
              </a:solidFill>
              <a:latin typeface="+mj-lt"/>
              <a:ea typeface="Arial Unicode MS" pitchFamily="34" charset="-128"/>
              <a:cs typeface="Arial Unicode MS" pitchFamily="34" charset="-128"/>
            </a:endParaRPr>
          </a:p>
        </p:txBody>
      </p:sp>
      <p:grpSp>
        <p:nvGrpSpPr>
          <p:cNvPr id="3" name="Gruppieren 2"/>
          <p:cNvGrpSpPr/>
          <p:nvPr userDrawn="1"/>
        </p:nvGrpSpPr>
        <p:grpSpPr>
          <a:xfrm>
            <a:off x="324000" y="1503256"/>
            <a:ext cx="1299600" cy="1299600"/>
            <a:chOff x="214040" y="1152039"/>
            <a:chExt cx="765542" cy="765543"/>
          </a:xfrm>
        </p:grpSpPr>
        <p:sp>
          <p:nvSpPr>
            <p:cNvPr id="4" name="Donut 11"/>
            <p:cNvSpPr/>
            <p:nvPr userDrawn="1"/>
          </p:nvSpPr>
          <p:spPr bwMode="gray">
            <a:xfrm>
              <a:off x="214040" y="1152039"/>
              <a:ext cx="765542" cy="765543"/>
            </a:xfrm>
            <a:prstGeom prst="donut">
              <a:avLst>
                <a:gd name="adj" fmla="val 5979"/>
              </a:avLst>
            </a:prstGeom>
            <a:solidFill>
              <a:schemeClr val="accent1"/>
            </a:solidFill>
            <a:ln w="6350" algn="ctr">
              <a:solidFill>
                <a:schemeClr val="accent1"/>
              </a:solidFill>
              <a:miter lim="800000"/>
              <a:headEnd/>
              <a:tailEnd/>
            </a:ln>
          </p:spPr>
          <p:txBody>
            <a:bodyPr lIns="89863" tIns="71908" rIns="89863" bIns="71908" rtlCol="0" anchor="ctr"/>
            <a:lstStyle/>
            <a:p>
              <a:pPr algn="ctr" defTabSz="913003" fontAlgn="base">
                <a:spcBef>
                  <a:spcPct val="50000"/>
                </a:spcBef>
                <a:spcAft>
                  <a:spcPct val="0"/>
                </a:spcAft>
                <a:buClr>
                  <a:srgbClr val="F0AB00"/>
                </a:buClr>
                <a:buSzPct val="80000"/>
              </a:pPr>
              <a:endParaRPr lang="de-DE" sz="2000" kern="0" dirty="0">
                <a:ea typeface="Arial Unicode MS" pitchFamily="34" charset="-128"/>
                <a:cs typeface="Arial Unicode MS" pitchFamily="34" charset="-128"/>
              </a:endParaRPr>
            </a:p>
          </p:txBody>
        </p:sp>
        <p:pic>
          <p:nvPicPr>
            <p:cNvPr id="6"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487" y="1313261"/>
              <a:ext cx="3524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Gruppieren 6"/>
          <p:cNvGrpSpPr/>
          <p:nvPr userDrawn="1"/>
        </p:nvGrpSpPr>
        <p:grpSpPr>
          <a:xfrm>
            <a:off x="1951753" y="1927906"/>
            <a:ext cx="9917447" cy="500901"/>
            <a:chOff x="1108399" y="1396713"/>
            <a:chExt cx="7030682" cy="404566"/>
          </a:xfrm>
        </p:grpSpPr>
        <p:sp>
          <p:nvSpPr>
            <p:cNvPr id="8" name="Rectangle 10"/>
            <p:cNvSpPr/>
            <p:nvPr userDrawn="1"/>
          </p:nvSpPr>
          <p:spPr>
            <a:xfrm>
              <a:off x="1108399" y="1396713"/>
              <a:ext cx="3835401" cy="298154"/>
            </a:xfrm>
            <a:prstGeom prst="rect">
              <a:avLst/>
            </a:prstGeom>
          </p:spPr>
          <p:txBody>
            <a:bodyPr wrap="square" lIns="91302" tIns="45630" rIns="91302" bIns="45630">
              <a:spAutoFit/>
            </a:bodyPr>
            <a:lstStyle/>
            <a:p>
              <a:r>
                <a:rPr lang="en-US" sz="1800" b="1" kern="1200" noProof="0" dirty="0">
                  <a:solidFill>
                    <a:schemeClr val="tx1"/>
                  </a:solidFill>
                  <a:latin typeface="Arial"/>
                  <a:ea typeface="+mn-ea"/>
                  <a:cs typeface="+mn-cs"/>
                </a:rPr>
                <a:t>Learning Objectives</a:t>
              </a:r>
            </a:p>
          </p:txBody>
        </p:sp>
        <p:cxnSp>
          <p:nvCxnSpPr>
            <p:cNvPr id="9" name="Straight Connector 12"/>
            <p:cNvCxnSpPr/>
            <p:nvPr userDrawn="1"/>
          </p:nvCxnSpPr>
          <p:spPr>
            <a:xfrm flipV="1">
              <a:off x="1197563" y="1776441"/>
              <a:ext cx="6941518" cy="24838"/>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Textplatzhalter 21"/>
          <p:cNvSpPr>
            <a:spLocks noGrp="1"/>
          </p:cNvSpPr>
          <p:nvPr>
            <p:ph type="body" sz="quarter" idx="15" hasCustomPrompt="1"/>
          </p:nvPr>
        </p:nvSpPr>
        <p:spPr>
          <a:xfrm>
            <a:off x="2038856" y="2624439"/>
            <a:ext cx="9830344" cy="1319928"/>
          </a:xfrm>
          <a:prstGeom prst="rect">
            <a:avLst/>
          </a:prstGeom>
        </p:spPr>
        <p:txBody>
          <a:bodyPr anchor="t" anchorCtr="0"/>
          <a:lstStyle>
            <a:lvl1pPr marL="266400" indent="-194400">
              <a:lnSpc>
                <a:spcPct val="100000"/>
              </a:lnSpc>
              <a:spcBef>
                <a:spcPts val="0"/>
              </a:spcBef>
              <a:spcAft>
                <a:spcPts val="0"/>
              </a:spcAft>
              <a:buClr>
                <a:schemeClr val="bg1">
                  <a:lumMod val="75000"/>
                </a:schemeClr>
              </a:buClr>
              <a:buSzPct val="100000"/>
              <a:buFont typeface="Wingdings" panose="05000000000000000000" pitchFamily="2" charset="2"/>
              <a:buChar char="§"/>
              <a:defRPr sz="18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en-US" dirty="0"/>
              <a:t>&lt;Learning objective&gt;</a:t>
            </a:r>
          </a:p>
          <a:p>
            <a:pPr lvl="0"/>
            <a:r>
              <a:rPr lang="en-US" dirty="0"/>
              <a:t>&lt;Learning objective&gt;</a:t>
            </a:r>
          </a:p>
          <a:p>
            <a:pPr lvl="0"/>
            <a:r>
              <a:rPr lang="en-US" dirty="0"/>
              <a:t>&lt;Learning objective&gt;</a:t>
            </a:r>
          </a:p>
        </p:txBody>
      </p:sp>
    </p:spTree>
    <p:extLst>
      <p:ext uri="{BB962C8B-B14F-4D97-AF65-F5344CB8AC3E}">
        <p14:creationId xmlns:p14="http://schemas.microsoft.com/office/powerpoint/2010/main" val="101486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7D33B46A-3107-A7AC-D0CF-8151E92E27FD}"/>
              </a:ext>
            </a:extLst>
          </p:cNvPr>
          <p:cNvSpPr/>
          <p:nvPr userDrawn="1">
            <p:custDataLst>
              <p:tags r:id="rId1"/>
            </p:custDataLst>
          </p:nvPr>
        </p:nvSpPr>
        <p:spPr bwMode="gray">
          <a:xfrm>
            <a:off x="0" y="0"/>
            <a:ext cx="12700" cy="12700"/>
          </a:xfrm>
          <a:prstGeom prst="octagon">
            <a:avLst/>
          </a:prstGeom>
          <a:noFill/>
          <a:ln w="6350" algn="ctr">
            <a:noFill/>
            <a:miter lim="800000"/>
            <a:headEnd/>
            <a:tailEnd/>
          </a:ln>
          <a:extLst>
            <a:ext uri="{909E8E84-426E-40DD-AFC4-6F175D3DCCD1}">
              <a14:hiddenFill xmlns:a14="http://schemas.microsoft.com/office/drawing/2010/main">
                <a:solidFill>
                  <a:schemeClr val="accent1"/>
                </a:solidFill>
              </a14:hiddenFill>
            </a:ext>
          </a:ex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p:txBody>
          <a:bodyPr/>
          <a:lstStyle>
            <a:lvl1pPr>
              <a:defRPr/>
            </a:lvl1pPr>
          </a:lstStyle>
          <a:p>
            <a:r>
              <a:rPr lang="en-US" dirty="0"/>
              <a:t>&lt;Agenda&gt;</a:t>
            </a:r>
          </a:p>
        </p:txBody>
      </p:sp>
      <p:sp>
        <p:nvSpPr>
          <p:cNvPr id="5"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Tree>
    <p:extLst>
      <p:ext uri="{BB962C8B-B14F-4D97-AF65-F5344CB8AC3E}">
        <p14:creationId xmlns:p14="http://schemas.microsoft.com/office/powerpoint/2010/main" val="2680609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sp>
        <p:nvSpPr>
          <p:cNvPr id="7" name="Do not remove" hidden="1">
            <a:extLst>
              <a:ext uri="{FF2B5EF4-FFF2-40B4-BE49-F238E27FC236}">
                <a16:creationId xmlns:a16="http://schemas.microsoft.com/office/drawing/2014/main" id="{E11DF8B4-4F5E-41BD-B52A-016F3165B211}"/>
              </a:ext>
            </a:extLst>
          </p:cNvPr>
          <p:cNvSpPr/>
          <p:nvPr userDrawn="1">
            <p:custDataLst>
              <p:tags r:id="rId1"/>
            </p:custDataLst>
          </p:nvPr>
        </p:nvSpPr>
        <p:spPr bwMode="gray">
          <a:xfrm>
            <a:off x="0" y="0"/>
            <a:ext cx="12700" cy="12700"/>
          </a:xfrm>
          <a:prstGeom prst="octagon">
            <a:avLst/>
          </a:prstGeom>
          <a:noFill/>
          <a:ln w="6350" algn="ctr">
            <a:noFill/>
            <a:miter lim="800000"/>
            <a:headEnd/>
            <a:tailEnd/>
          </a:ln>
          <a:extLst>
            <a:ext uri="{909E8E84-426E-40DD-AFC4-6F175D3DCCD1}">
              <a14:hiddenFill xmlns:a14="http://schemas.microsoft.com/office/drawing/2010/main">
                <a:solidFill>
                  <a:schemeClr val="accent1"/>
                </a:solidFill>
              </a14:hiddenFill>
            </a:ext>
          </a:ex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Text Placeholder 2"/>
          <p:cNvSpPr>
            <a:spLocks noGrp="1"/>
          </p:cNvSpPr>
          <p:nvPr>
            <p:ph idx="1"/>
          </p:nvPr>
        </p:nvSpPr>
        <p:spPr bwMode="gray">
          <a:xfrm>
            <a:off x="324000" y="1691079"/>
            <a:ext cx="11545200" cy="4392042"/>
          </a:xfrm>
          <a:prstGeom prst="rect">
            <a:avLst/>
          </a:prstGeom>
        </p:spPr>
        <p:txBody>
          <a:bodyPr vert="horz" lIns="0" tIns="0" rIns="0" bIns="0" rtlCol="0">
            <a:noAutofit/>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p:txBody>
      </p:sp>
      <p:sp>
        <p:nvSpPr>
          <p:cNvPr id="2" name="Title 1"/>
          <p:cNvSpPr>
            <a:spLocks noGrp="1"/>
          </p:cNvSpPr>
          <p:nvPr>
            <p:ph type="title" hasCustomPrompt="1"/>
          </p:nvPr>
        </p:nvSpPr>
        <p:spPr/>
        <p:txBody>
          <a:bodyPr/>
          <a:lstStyle>
            <a:lvl1pPr>
              <a:defRPr/>
            </a:lvl1pPr>
          </a:lstStyle>
          <a:p>
            <a:r>
              <a:rPr lang="en-US" noProof="0" dirty="0"/>
              <a:t>&lt;Page title&gt;</a:t>
            </a:r>
            <a:endParaRPr lang="en-US" dirty="0"/>
          </a:p>
        </p:txBody>
      </p:sp>
    </p:spTree>
    <p:extLst>
      <p:ext uri="{BB962C8B-B14F-4D97-AF65-F5344CB8AC3E}">
        <p14:creationId xmlns:p14="http://schemas.microsoft.com/office/powerpoint/2010/main" val="3871037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a:t>&lt;level 1&gt;</a:t>
            </a:r>
          </a:p>
          <a:p>
            <a:pPr lvl="1"/>
            <a:r>
              <a:rPr lang="en-US" noProof="0" dirty="0"/>
              <a:t>&lt;level 2&gt;</a:t>
            </a:r>
          </a:p>
          <a:p>
            <a:pPr lvl="2"/>
            <a:r>
              <a:rPr lang="en-US" noProof="0" dirty="0"/>
              <a:t>&lt;level 3&gt;</a:t>
            </a:r>
          </a:p>
          <a:p>
            <a:pPr lvl="3"/>
            <a:r>
              <a:rPr lang="en-US" noProof="0" dirty="0"/>
              <a:t>&lt;level 4&gt;</a:t>
            </a:r>
          </a:p>
        </p:txBody>
      </p:sp>
      <p:sp>
        <p:nvSpPr>
          <p:cNvPr id="33" name="Rectangle 32"/>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userDrawn="1"/>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9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 name="TextBox 9"/>
          <p:cNvSpPr txBox="1"/>
          <p:nvPr userDrawn="1"/>
        </p:nvSpPr>
        <p:spPr bwMode="black">
          <a:xfrm>
            <a:off x="324000" y="6630039"/>
            <a:ext cx="3217232" cy="138499"/>
          </a:xfrm>
          <a:prstGeom prst="rect">
            <a:avLst/>
          </a:prstGeom>
          <a:noFill/>
        </p:spPr>
        <p:txBody>
          <a:bodyPr wrap="none" lIns="85730" tIns="0" rIns="0" bIns="0" rtlCol="0">
            <a:spAutoFit/>
          </a:bodyPr>
          <a:lstStyle/>
          <a:p>
            <a:pPr marL="0" indent="0" algn="l" defTabSz="816226">
              <a:buClr>
                <a:srgbClr val="000000"/>
              </a:buClr>
              <a:buFont typeface="Arial" pitchFamily="34" charset="0"/>
              <a:buNone/>
            </a:pPr>
            <a:r>
              <a:rPr lang="en-US" sz="900" dirty="0">
                <a:solidFill>
                  <a:srgbClr val="FFFFFF"/>
                </a:solidFill>
              </a:rPr>
              <a:t>© 2022 SAP</a:t>
            </a:r>
            <a:r>
              <a:rPr lang="en-US" sz="900" baseline="0" dirty="0">
                <a:solidFill>
                  <a:srgbClr val="FFFFFF"/>
                </a:solidFill>
              </a:rPr>
              <a:t> SE / SAP UCC Magdeburg</a:t>
            </a:r>
            <a:r>
              <a:rPr lang="en-US" sz="900" dirty="0">
                <a:solidFill>
                  <a:srgbClr val="FFFFFF"/>
                </a:solidFill>
              </a:rPr>
              <a:t>. All rights reserved.</a:t>
            </a:r>
          </a:p>
        </p:txBody>
      </p:sp>
      <p:sp>
        <p:nvSpPr>
          <p:cNvPr id="34" name="TextBox 33"/>
          <p:cNvSpPr txBox="1"/>
          <p:nvPr userDrawn="1"/>
        </p:nvSpPr>
        <p:spPr bwMode="black">
          <a:xfrm>
            <a:off x="11640519" y="6630039"/>
            <a:ext cx="227631" cy="138499"/>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900" baseline="0" noProof="0" smtClean="0">
                <a:solidFill>
                  <a:schemeClr val="bg1"/>
                </a:solidFill>
              </a:rPr>
              <a:pPr marL="111525" indent="-111525" algn="r">
                <a:buClr>
                  <a:schemeClr val="accent2"/>
                </a:buClr>
                <a:buFont typeface="Arial" pitchFamily="34" charset="0"/>
                <a:buNone/>
              </a:pPr>
              <a:t>‹#›</a:t>
            </a:fld>
            <a:endParaRPr lang="en-US" sz="900" noProof="0" dirty="0">
              <a:solidFill>
                <a:schemeClr val="bg1"/>
              </a:solidFill>
            </a:endParaRPr>
          </a:p>
        </p:txBody>
      </p:sp>
    </p:spTree>
    <p:extLst>
      <p:ext uri="{BB962C8B-B14F-4D97-AF65-F5344CB8AC3E}">
        <p14:creationId xmlns:p14="http://schemas.microsoft.com/office/powerpoint/2010/main" val="383640044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56" r:id="rId5"/>
    <p:sldLayoutId id="2147483759" r:id="rId6"/>
    <p:sldLayoutId id="2147483760" r:id="rId7"/>
    <p:sldLayoutId id="2147483746" r:id="rId8"/>
    <p:sldLayoutId id="2147483749" r:id="rId9"/>
    <p:sldLayoutId id="2147483750" r:id="rId10"/>
    <p:sldLayoutId id="2147483751" r:id="rId11"/>
    <p:sldLayoutId id="2147483752" r:id="rId12"/>
    <p:sldLayoutId id="2147483753" r:id="rId13"/>
    <p:sldLayoutId id="2147483754" r:id="rId14"/>
    <p:sldLayoutId id="2147483755" r:id="rId15"/>
    <p:sldLayoutId id="2147483745" r:id="rId16"/>
    <p:sldLayoutId id="2147483757" r:id="rId17"/>
    <p:sldLayoutId id="2147483758" r:id="rId18"/>
    <p:sldLayoutId id="2147483762" r:id="rId19"/>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201600" indent="-201600" algn="l" defTabSz="1088776" rtl="0" eaLnBrk="1" latinLnBrk="0" hangingPunct="1">
        <a:spcBef>
          <a:spcPts val="0"/>
        </a:spcBef>
        <a:buClr>
          <a:schemeClr val="accent1"/>
        </a:buClr>
        <a:buSzPct val="100000"/>
        <a:buFont typeface="Wingdings" panose="05000000000000000000" pitchFamily="2" charset="2"/>
        <a:buChar char="§"/>
        <a:defRPr sz="1800" b="0" kern="1200">
          <a:solidFill>
            <a:schemeClr val="tx1"/>
          </a:solidFill>
          <a:latin typeface="+mn-lt"/>
          <a:ea typeface="+mn-ea"/>
          <a:cs typeface="+mn-cs"/>
        </a:defRPr>
      </a:lvl1pPr>
      <a:lvl2pPr marL="417600" indent="-216000" algn="l" defTabSz="1088776" rtl="0" eaLnBrk="1" latinLnBrk="0" hangingPunct="1">
        <a:spcBef>
          <a:spcPts val="338"/>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540000" indent="-216000" algn="l" defTabSz="1088776" rtl="0" eaLnBrk="1" latinLnBrk="0" hangingPunct="1">
        <a:spcBef>
          <a:spcPts val="225"/>
        </a:spcBef>
        <a:buClr>
          <a:schemeClr val="accent1"/>
        </a:buClr>
        <a:buSzPct val="75000"/>
        <a:buFont typeface="Symbol" panose="05050102010706020507" pitchFamily="18" charset="2"/>
        <a:buChar char="-"/>
        <a:defRPr sz="1450" kern="1200">
          <a:solidFill>
            <a:schemeClr val="tx1"/>
          </a:solidFill>
          <a:latin typeface="+mn-lt"/>
          <a:ea typeface="+mn-ea"/>
          <a:cs typeface="+mn-cs"/>
        </a:defRPr>
      </a:lvl3pPr>
      <a:lvl4pPr marL="720000" indent="-216000" algn="l" defTabSz="1088776" rtl="0" eaLnBrk="1" latinLnBrk="0" hangingPunct="1">
        <a:spcBef>
          <a:spcPts val="140"/>
        </a:spcBef>
        <a:buClr>
          <a:schemeClr val="accent1"/>
        </a:buClr>
        <a:buSzPct val="75000"/>
        <a:buFont typeface="Courier New" panose="02070309020205020404" pitchFamily="49" charset="0"/>
        <a:buChar char="o"/>
        <a:defRPr sz="1300" kern="1200" baseline="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2.tiff"/><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latin typeface="Arial" panose="020B0604020202020204" pitchFamily="34" charset="0"/>
              </a:rPr>
              <a:t>Global Bike</a:t>
            </a:r>
            <a:endParaRPr lang="de-DE" dirty="0"/>
          </a:p>
        </p:txBody>
      </p:sp>
      <p:sp>
        <p:nvSpPr>
          <p:cNvPr id="3" name="Untertitel 2"/>
          <p:cNvSpPr>
            <a:spLocks noGrp="1"/>
          </p:cNvSpPr>
          <p:nvPr>
            <p:ph type="subTitle" idx="1"/>
          </p:nvPr>
        </p:nvSpPr>
        <p:spPr/>
        <p:txBody>
          <a:bodyPr/>
          <a:lstStyle/>
          <a:p>
            <a:r>
              <a:rPr lang="en-US" dirty="0"/>
              <a:t>Curriculum: Introduction to S/4HANA using Global Bike</a:t>
            </a:r>
          </a:p>
          <a:p>
            <a:endParaRPr lang="en-US" dirty="0"/>
          </a:p>
        </p:txBody>
      </p:sp>
    </p:spTree>
    <p:extLst>
      <p:ext uri="{BB962C8B-B14F-4D97-AF65-F5344CB8AC3E}">
        <p14:creationId xmlns:p14="http://schemas.microsoft.com/office/powerpoint/2010/main" val="2920793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a:xfrm>
            <a:off x="2038856" y="2624439"/>
            <a:ext cx="9830344" cy="1785636"/>
          </a:xfrm>
        </p:spPr>
        <p:txBody>
          <a:bodyPr/>
          <a:lstStyle/>
          <a:p>
            <a:pPr marL="72000" indent="0">
              <a:buNone/>
            </a:pPr>
            <a:r>
              <a:rPr lang="en-US" dirty="0"/>
              <a:t>At the completion of this module, you should be able to:</a:t>
            </a:r>
          </a:p>
          <a:p>
            <a:r>
              <a:rPr lang="en-US" dirty="0"/>
              <a:t>Describe the story of the Global Bike Group</a:t>
            </a:r>
          </a:p>
          <a:p>
            <a:r>
              <a:rPr lang="en-US" dirty="0"/>
              <a:t>Draw the organizational structures of the Global Bike Group</a:t>
            </a:r>
          </a:p>
          <a:p>
            <a:r>
              <a:rPr lang="en-US" dirty="0"/>
              <a:t>Describe the essential characteristics of the products and business partners of the Global Bike Group.</a:t>
            </a:r>
          </a:p>
          <a:p>
            <a:r>
              <a:rPr lang="en-US" dirty="0"/>
              <a:t>List the business processes of the Global Bike Group.</a:t>
            </a:r>
          </a:p>
          <a:p>
            <a:endParaRPr lang="en-US" dirty="0"/>
          </a:p>
          <a:p>
            <a:endParaRPr lang="en-US" dirty="0"/>
          </a:p>
        </p:txBody>
      </p:sp>
    </p:spTree>
    <p:extLst>
      <p:ext uri="{BB962C8B-B14F-4D97-AF65-F5344CB8AC3E}">
        <p14:creationId xmlns:p14="http://schemas.microsoft.com/office/powerpoint/2010/main" val="1760077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latin typeface="Arial" panose="020B0604020202020204" pitchFamily="34" charset="0"/>
              </a:rPr>
              <a:t>Agenda</a:t>
            </a:r>
            <a:endParaRPr lang="de-DE" dirty="0"/>
          </a:p>
        </p:txBody>
      </p:sp>
      <p:sp>
        <p:nvSpPr>
          <p:cNvPr id="3" name="Textplatzhalter 2"/>
          <p:cNvSpPr>
            <a:spLocks noGrp="1"/>
          </p:cNvSpPr>
          <p:nvPr>
            <p:ph type="body" sz="quarter" idx="4294967295"/>
          </p:nvPr>
        </p:nvSpPr>
        <p:spPr>
          <a:xfrm>
            <a:off x="324000" y="1692392"/>
            <a:ext cx="11545200" cy="3832705"/>
          </a:xfrm>
        </p:spPr>
        <p:txBody>
          <a:bodyPr/>
          <a:lstStyle/>
          <a:p>
            <a:r>
              <a:rPr lang="en-US" altLang="de-DE" dirty="0">
                <a:latin typeface="Arial" panose="020B0604020202020204" pitchFamily="34" charset="0"/>
              </a:rPr>
              <a:t>Global Bike Group</a:t>
            </a:r>
          </a:p>
          <a:p>
            <a:endParaRPr lang="en-US" altLang="de-DE" dirty="0">
              <a:latin typeface="Arial" panose="020B0604020202020204" pitchFamily="34" charset="0"/>
            </a:endParaRPr>
          </a:p>
          <a:p>
            <a:r>
              <a:rPr lang="en-US" altLang="de-DE" dirty="0">
                <a:solidFill>
                  <a:srgbClr val="B2B2B2"/>
                </a:solidFill>
                <a:latin typeface="Arial" panose="020B0604020202020204" pitchFamily="34" charset="0"/>
              </a:rPr>
              <a:t>Organizational Structure</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Products</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Business Partners</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Business Processes</a:t>
            </a:r>
          </a:p>
        </p:txBody>
      </p:sp>
    </p:spTree>
    <p:extLst>
      <p:ext uri="{BB962C8B-B14F-4D97-AF65-F5344CB8AC3E}">
        <p14:creationId xmlns:p14="http://schemas.microsoft.com/office/powerpoint/2010/main" val="846319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idx="1"/>
          </p:nvPr>
        </p:nvSpPr>
        <p:spPr/>
        <p:txBody>
          <a:bodyPr/>
          <a:lstStyle/>
          <a:p>
            <a:r>
              <a:rPr lang="en-US" altLang="de-DE" dirty="0">
                <a:latin typeface="Arial" panose="020B0604020202020204" pitchFamily="34" charset="0"/>
              </a:rPr>
              <a:t>Background:</a:t>
            </a:r>
          </a:p>
          <a:p>
            <a:pPr lvl="1"/>
            <a:r>
              <a:rPr lang="en-US" altLang="de-DE" dirty="0">
                <a:latin typeface="Arial" panose="020B0604020202020204" pitchFamily="34" charset="0"/>
              </a:rPr>
              <a:t>Global concern using full ERP capabilities</a:t>
            </a:r>
          </a:p>
          <a:p>
            <a:pPr lvl="1"/>
            <a:r>
              <a:rPr lang="en-US" altLang="de-DE" dirty="0">
                <a:latin typeface="Arial" panose="020B0604020202020204" pitchFamily="34" charset="0"/>
              </a:rPr>
              <a:t>Consists of two companies located in the US and in Germany</a:t>
            </a:r>
          </a:p>
          <a:p>
            <a:pPr marL="808038" lvl="1"/>
            <a:endParaRPr lang="en-US" altLang="de-DE" dirty="0">
              <a:latin typeface="Arial" panose="020B0604020202020204" pitchFamily="34" charset="0"/>
            </a:endParaRPr>
          </a:p>
          <a:p>
            <a:r>
              <a:rPr lang="en-US" altLang="de-DE" dirty="0">
                <a:latin typeface="Arial" panose="020B0604020202020204" pitchFamily="34" charset="0"/>
              </a:rPr>
              <a:t>History:</a:t>
            </a:r>
          </a:p>
          <a:p>
            <a:pPr lvl="1"/>
            <a:r>
              <a:rPr lang="en-US" altLang="de-DE" b="1" i="1" dirty="0">
                <a:latin typeface="Arial" panose="020B0604020202020204" pitchFamily="34" charset="0"/>
              </a:rPr>
              <a:t>John Davis</a:t>
            </a:r>
            <a:r>
              <a:rPr lang="en-US" altLang="de-DE" dirty="0">
                <a:latin typeface="Arial" panose="020B0604020202020204" pitchFamily="34" charset="0"/>
              </a:rPr>
              <a:t> won numerous mountain bike championships in the US</a:t>
            </a:r>
          </a:p>
          <a:p>
            <a:pPr lvl="2"/>
            <a:r>
              <a:rPr lang="en-US" altLang="de-DE" dirty="0">
                <a:latin typeface="Arial" panose="020B0604020202020204" pitchFamily="34" charset="0"/>
              </a:rPr>
              <a:t>In 1990 started his own mountain bike company (Frankenstein Bikes)</a:t>
            </a:r>
          </a:p>
          <a:p>
            <a:pPr lvl="1"/>
            <a:r>
              <a:rPr lang="en-US" altLang="de-DE" b="1" i="1" dirty="0">
                <a:latin typeface="Arial" panose="020B0604020202020204" pitchFamily="34" charset="0"/>
              </a:rPr>
              <a:t>Peter Schwarz</a:t>
            </a:r>
            <a:r>
              <a:rPr lang="en-US" altLang="de-DE" dirty="0">
                <a:latin typeface="Arial" panose="020B0604020202020204" pitchFamily="34" charset="0"/>
              </a:rPr>
              <a:t> grew up with road bikes in the Black Forest, Germany</a:t>
            </a:r>
          </a:p>
          <a:p>
            <a:pPr lvl="2"/>
            <a:r>
              <a:rPr lang="en-US" altLang="de-DE" dirty="0">
                <a:latin typeface="Arial" panose="020B0604020202020204" pitchFamily="34" charset="0"/>
              </a:rPr>
              <a:t>As a student, he engineered ultra-light composite frames</a:t>
            </a:r>
          </a:p>
          <a:p>
            <a:pPr lvl="2"/>
            <a:r>
              <a:rPr lang="en-US" altLang="de-DE" dirty="0">
                <a:latin typeface="Arial" panose="020B0604020202020204" pitchFamily="34" charset="0"/>
              </a:rPr>
              <a:t>In 1993 started his own bike frame company (Heidelberg Composites)</a:t>
            </a:r>
          </a:p>
          <a:p>
            <a:pPr lvl="1"/>
            <a:r>
              <a:rPr lang="en-US" altLang="de-DE" dirty="0">
                <a:latin typeface="Arial" panose="020B0604020202020204" pitchFamily="34" charset="0"/>
              </a:rPr>
              <a:t>The two of them met in 2000</a:t>
            </a:r>
          </a:p>
          <a:p>
            <a:pPr lvl="1"/>
            <a:r>
              <a:rPr lang="en-US" altLang="de-DE" dirty="0">
                <a:latin typeface="Arial" panose="020B0604020202020204" pitchFamily="34" charset="0"/>
              </a:rPr>
              <a:t>In 2001 Frankenstein Bikes and Heidelberg Composites merged to form Global Bike Inc.</a:t>
            </a:r>
            <a:endParaRPr lang="de-DE" dirty="0"/>
          </a:p>
        </p:txBody>
      </p:sp>
      <p:sp>
        <p:nvSpPr>
          <p:cNvPr id="2" name="Titel 1"/>
          <p:cNvSpPr>
            <a:spLocks noGrp="1"/>
          </p:cNvSpPr>
          <p:nvPr>
            <p:ph type="title"/>
          </p:nvPr>
        </p:nvSpPr>
        <p:spPr/>
        <p:txBody>
          <a:bodyPr/>
          <a:lstStyle/>
          <a:p>
            <a:r>
              <a:rPr lang="en-US" altLang="de-DE" dirty="0">
                <a:latin typeface="Arial" panose="020B0604020202020204" pitchFamily="34" charset="0"/>
              </a:rPr>
              <a:t>Global Bike Group</a:t>
            </a:r>
            <a:endParaRPr lang="de-DE" dirty="0"/>
          </a:p>
        </p:txBody>
      </p:sp>
    </p:spTree>
    <p:extLst>
      <p:ext uri="{BB962C8B-B14F-4D97-AF65-F5344CB8AC3E}">
        <p14:creationId xmlns:p14="http://schemas.microsoft.com/office/powerpoint/2010/main" val="3236349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de-DE" dirty="0">
                <a:latin typeface="Arial" panose="020B0604020202020204" pitchFamily="34" charset="0"/>
              </a:rPr>
              <a:t>Strategy:</a:t>
            </a:r>
          </a:p>
          <a:p>
            <a:pPr lvl="1"/>
            <a:r>
              <a:rPr lang="en-US" altLang="de-DE" dirty="0">
                <a:latin typeface="Arial" panose="020B0604020202020204" pitchFamily="34" charset="0"/>
              </a:rPr>
              <a:t>John and Peter are Co-CEOs</a:t>
            </a:r>
          </a:p>
          <a:p>
            <a:pPr lvl="1"/>
            <a:endParaRPr lang="en-US" altLang="de-DE" dirty="0">
              <a:latin typeface="Arial" panose="020B0604020202020204" pitchFamily="34" charset="0"/>
            </a:endParaRPr>
          </a:p>
          <a:p>
            <a:pPr lvl="1"/>
            <a:r>
              <a:rPr lang="en-US" altLang="de-DE" dirty="0">
                <a:latin typeface="Arial" panose="020B0604020202020204" pitchFamily="34" charset="0"/>
              </a:rPr>
              <a:t>John is responsible for (in terms of reporting)</a:t>
            </a:r>
          </a:p>
          <a:p>
            <a:pPr lvl="2"/>
            <a:r>
              <a:rPr lang="en-US" altLang="de-DE" dirty="0">
                <a:latin typeface="Arial" panose="020B0604020202020204" pitchFamily="34" charset="0"/>
              </a:rPr>
              <a:t>Sales, Marketing, Service and Support, IT, Finance, and Human Resources</a:t>
            </a:r>
          </a:p>
          <a:p>
            <a:pPr lvl="2"/>
            <a:r>
              <a:rPr lang="en-US" altLang="de-DE" b="1" dirty="0">
                <a:latin typeface="Arial" panose="020B0604020202020204" pitchFamily="34" charset="0"/>
              </a:rPr>
              <a:t>Sells products and brings in money (Order-to-cash)</a:t>
            </a:r>
          </a:p>
          <a:p>
            <a:pPr lvl="2"/>
            <a:endParaRPr lang="en-US" altLang="de-DE" dirty="0">
              <a:latin typeface="Arial" panose="020B0604020202020204" pitchFamily="34" charset="0"/>
            </a:endParaRPr>
          </a:p>
          <a:p>
            <a:pPr lvl="1"/>
            <a:r>
              <a:rPr lang="en-US" altLang="de-DE" dirty="0">
                <a:latin typeface="Arial" panose="020B0604020202020204" pitchFamily="34" charset="0"/>
              </a:rPr>
              <a:t>Peter is responsible for</a:t>
            </a:r>
          </a:p>
          <a:p>
            <a:pPr lvl="2"/>
            <a:r>
              <a:rPr lang="en-US" altLang="de-DE" dirty="0">
                <a:latin typeface="Arial" panose="020B0604020202020204" pitchFamily="34" charset="0"/>
              </a:rPr>
              <a:t>Research, Design, Procurement, and Manufacturing Groups</a:t>
            </a:r>
          </a:p>
          <a:p>
            <a:pPr lvl="2"/>
            <a:r>
              <a:rPr lang="en-US" altLang="de-DE" b="1" dirty="0">
                <a:latin typeface="Arial" panose="020B0604020202020204" pitchFamily="34" charset="0"/>
              </a:rPr>
              <a:t>Builds products and spends money (Cash-to-order)</a:t>
            </a:r>
          </a:p>
          <a:p>
            <a:pPr lvl="2"/>
            <a:endParaRPr lang="en-US" altLang="de-DE" dirty="0">
              <a:latin typeface="Arial" panose="020B0604020202020204" pitchFamily="34" charset="0"/>
            </a:endParaRPr>
          </a:p>
          <a:p>
            <a:pPr lvl="1"/>
            <a:r>
              <a:rPr lang="en-US" altLang="de-DE" dirty="0">
                <a:latin typeface="Arial" panose="020B0604020202020204" pitchFamily="34" charset="0"/>
              </a:rPr>
              <a:t>World-class bicycle company serving both the professional and “prosumer” in touring and off-road racing. </a:t>
            </a:r>
          </a:p>
          <a:p>
            <a:pPr lvl="1"/>
            <a:endParaRPr lang="en-US" altLang="de-DE" dirty="0">
              <a:latin typeface="Arial" panose="020B0604020202020204" pitchFamily="34" charset="0"/>
            </a:endParaRPr>
          </a:p>
          <a:p>
            <a:pPr lvl="1"/>
            <a:r>
              <a:rPr lang="en-US" altLang="de-DE" dirty="0">
                <a:latin typeface="Arial" panose="020B0604020202020204" pitchFamily="34" charset="0"/>
              </a:rPr>
              <a:t>Focus on:</a:t>
            </a:r>
          </a:p>
          <a:p>
            <a:pPr lvl="2"/>
            <a:r>
              <a:rPr lang="en-US" altLang="de-DE" dirty="0">
                <a:latin typeface="Arial" panose="020B0604020202020204" pitchFamily="34" charset="0"/>
              </a:rPr>
              <a:t>Quality</a:t>
            </a:r>
          </a:p>
          <a:p>
            <a:pPr lvl="2"/>
            <a:r>
              <a:rPr lang="en-US" altLang="de-DE" dirty="0">
                <a:latin typeface="Arial" panose="020B0604020202020204" pitchFamily="34" charset="0"/>
              </a:rPr>
              <a:t>Toughness</a:t>
            </a:r>
          </a:p>
          <a:p>
            <a:pPr lvl="2"/>
            <a:r>
              <a:rPr lang="en-US" altLang="de-DE" dirty="0">
                <a:latin typeface="Arial" panose="020B0604020202020204" pitchFamily="34" charset="0"/>
              </a:rPr>
              <a:t>Performance </a:t>
            </a:r>
          </a:p>
          <a:p>
            <a:endParaRPr lang="de-DE" dirty="0"/>
          </a:p>
        </p:txBody>
      </p:sp>
      <p:sp>
        <p:nvSpPr>
          <p:cNvPr id="3" name="Titel 2"/>
          <p:cNvSpPr>
            <a:spLocks noGrp="1"/>
          </p:cNvSpPr>
          <p:nvPr>
            <p:ph type="title"/>
          </p:nvPr>
        </p:nvSpPr>
        <p:spPr/>
        <p:txBody>
          <a:bodyPr/>
          <a:lstStyle/>
          <a:p>
            <a:r>
              <a:rPr lang="en-US" altLang="de-DE" dirty="0">
                <a:latin typeface="Arial" panose="020B0604020202020204" pitchFamily="34" charset="0"/>
              </a:rPr>
              <a:t>Global Bike Group</a:t>
            </a:r>
            <a:endParaRPr lang="de-DE" dirty="0"/>
          </a:p>
        </p:txBody>
      </p:sp>
    </p:spTree>
    <p:extLst>
      <p:ext uri="{BB962C8B-B14F-4D97-AF65-F5344CB8AC3E}">
        <p14:creationId xmlns:p14="http://schemas.microsoft.com/office/powerpoint/2010/main" val="1436552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2F964E-AEE0-254C-E387-CEDCAD9C7FED}"/>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E30E5D5-7DAC-EFE9-5A50-32CA57DBBEB7}"/>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96E93B77-F355-2F9E-9B24-215A75855163}"/>
              </a:ext>
            </a:extLst>
          </p:cNvPr>
          <p:cNvPicPr>
            <a:picLocks noChangeAspect="1"/>
          </p:cNvPicPr>
          <p:nvPr/>
        </p:nvPicPr>
        <p:blipFill>
          <a:blip r:embed="rId3"/>
          <a:stretch>
            <a:fillRect/>
          </a:stretch>
        </p:blipFill>
        <p:spPr>
          <a:xfrm>
            <a:off x="1102024" y="78732"/>
            <a:ext cx="9534874" cy="6456781"/>
          </a:xfrm>
          <a:prstGeom prst="rect">
            <a:avLst/>
          </a:prstGeom>
        </p:spPr>
      </p:pic>
    </p:spTree>
    <p:extLst>
      <p:ext uri="{BB962C8B-B14F-4D97-AF65-F5344CB8AC3E}">
        <p14:creationId xmlns:p14="http://schemas.microsoft.com/office/powerpoint/2010/main" val="71000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latin typeface="Arial" panose="020B0604020202020204" pitchFamily="34" charset="0"/>
              </a:rPr>
              <a:t>Agenda</a:t>
            </a:r>
            <a:endParaRPr lang="de-DE" dirty="0"/>
          </a:p>
        </p:txBody>
      </p:sp>
      <p:sp>
        <p:nvSpPr>
          <p:cNvPr id="3" name="Textplatzhalter 2"/>
          <p:cNvSpPr>
            <a:spLocks noGrp="1"/>
          </p:cNvSpPr>
          <p:nvPr>
            <p:ph type="body" sz="quarter" idx="4294967295"/>
          </p:nvPr>
        </p:nvSpPr>
        <p:spPr>
          <a:xfrm>
            <a:off x="324000" y="1692392"/>
            <a:ext cx="11545200" cy="3832705"/>
          </a:xfrm>
        </p:spPr>
        <p:txBody>
          <a:bodyPr/>
          <a:lstStyle/>
          <a:p>
            <a:r>
              <a:rPr lang="en-US" altLang="de-DE" dirty="0">
                <a:solidFill>
                  <a:srgbClr val="B2B2B2"/>
                </a:solidFill>
                <a:latin typeface="Arial" panose="020B0604020202020204" pitchFamily="34" charset="0"/>
              </a:rPr>
              <a:t>Global Bike Group</a:t>
            </a:r>
          </a:p>
          <a:p>
            <a:endParaRPr lang="en-US" altLang="de-DE" dirty="0">
              <a:latin typeface="Arial" panose="020B0604020202020204" pitchFamily="34" charset="0"/>
            </a:endParaRPr>
          </a:p>
          <a:p>
            <a:r>
              <a:rPr lang="en-US" altLang="de-DE" dirty="0">
                <a:latin typeface="Arial" panose="020B0604020202020204" pitchFamily="34" charset="0"/>
              </a:rPr>
              <a:t>Organizational Structure</a:t>
            </a:r>
          </a:p>
          <a:p>
            <a:endParaRPr lang="en-US" altLang="de-DE" dirty="0">
              <a:latin typeface="Arial" panose="020B0604020202020204" pitchFamily="34" charset="0"/>
            </a:endParaRPr>
          </a:p>
          <a:p>
            <a:r>
              <a:rPr lang="en-US" altLang="de-DE" dirty="0">
                <a:solidFill>
                  <a:srgbClr val="B2B2B2"/>
                </a:solidFill>
                <a:latin typeface="Arial" panose="020B0604020202020204" pitchFamily="34" charset="0"/>
              </a:rPr>
              <a:t>Products</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Business Partners</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Business Processes</a:t>
            </a:r>
          </a:p>
        </p:txBody>
      </p:sp>
    </p:spTree>
    <p:extLst>
      <p:ext uri="{BB962C8B-B14F-4D97-AF65-F5344CB8AC3E}">
        <p14:creationId xmlns:p14="http://schemas.microsoft.com/office/powerpoint/2010/main" val="525397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rgbClr val="666666"/>
                </a:solidFill>
              </a:rPr>
              <a:t>Fast Facts </a:t>
            </a:r>
            <a:r>
              <a:rPr lang="de-DE" dirty="0" err="1">
                <a:solidFill>
                  <a:srgbClr val="666666"/>
                </a:solidFill>
              </a:rPr>
              <a:t>about</a:t>
            </a:r>
            <a:r>
              <a:rPr lang="de-DE" dirty="0">
                <a:solidFill>
                  <a:srgbClr val="666666"/>
                </a:solidFill>
              </a:rPr>
              <a:t> SAP S/4HANA</a:t>
            </a:r>
            <a:br>
              <a:rPr lang="en-US" altLang="de-DE" dirty="0"/>
            </a:br>
            <a:r>
              <a:rPr lang="en-US" altLang="de-DE" sz="2400" b="0" dirty="0"/>
              <a:t>Organizational Unit</a:t>
            </a:r>
            <a:endParaRPr lang="de-DE" dirty="0"/>
          </a:p>
        </p:txBody>
      </p:sp>
      <p:grpSp>
        <p:nvGrpSpPr>
          <p:cNvPr id="4" name="Gruppieren 3"/>
          <p:cNvGrpSpPr/>
          <p:nvPr/>
        </p:nvGrpSpPr>
        <p:grpSpPr>
          <a:xfrm>
            <a:off x="7992352" y="1368046"/>
            <a:ext cx="3026428" cy="4276877"/>
            <a:chOff x="6464347" y="699037"/>
            <a:chExt cx="3026428" cy="4276877"/>
          </a:xfrm>
        </p:grpSpPr>
        <p:sp>
          <p:nvSpPr>
            <p:cNvPr id="5" name="Rectangle 5"/>
            <p:cNvSpPr>
              <a:spLocks noChangeArrowheads="1"/>
            </p:cNvSpPr>
            <p:nvPr/>
          </p:nvSpPr>
          <p:spPr bwMode="white">
            <a:xfrm>
              <a:off x="7436014" y="1265025"/>
              <a:ext cx="2054761" cy="371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de-DE" altLang="de-DE" sz="1600" dirty="0">
                  <a:ea typeface="Arial Unicode MS" panose="020B0604020202020204" pitchFamily="34" charset="-128"/>
                  <a:cs typeface="Arial Unicode MS" panose="020B0604020202020204" pitchFamily="34" charset="-128"/>
                </a:rPr>
                <a:t>Client</a:t>
              </a:r>
              <a:endParaRPr lang="en-DE" altLang="de-DE" sz="1600" dirty="0">
                <a:ea typeface="Arial Unicode MS" panose="020B0604020202020204" pitchFamily="34" charset="-128"/>
                <a:cs typeface="Arial Unicode MS" panose="020B0604020202020204" pitchFamily="34" charset="-128"/>
              </a:endParaRPr>
            </a:p>
            <a:p>
              <a:pPr algn="r" eaLnBrk="1" hangingPunct="1">
                <a:spcBef>
                  <a:spcPct val="0"/>
                </a:spcBef>
                <a:buClr>
                  <a:schemeClr val="accent1"/>
                </a:buClr>
                <a:buSzPct val="80000"/>
              </a:pPr>
              <a:endParaRPr lang="en-DE" altLang="de-DE" sz="1600" dirty="0">
                <a:ea typeface="Arial Unicode MS" panose="020B0604020202020204" pitchFamily="34" charset="-128"/>
                <a:cs typeface="Arial Unicode MS" panose="020B0604020202020204" pitchFamily="34" charset="-128"/>
              </a:endParaRPr>
            </a:p>
            <a:p>
              <a:pPr algn="r" eaLnBrk="1" hangingPunct="1">
                <a:spcBef>
                  <a:spcPct val="0"/>
                </a:spcBef>
                <a:buClr>
                  <a:schemeClr val="accent1"/>
                </a:buClr>
                <a:buSzPct val="80000"/>
              </a:pPr>
              <a:endParaRPr lang="en-DE" altLang="de-DE" sz="1600" dirty="0">
                <a:ea typeface="Arial Unicode MS" panose="020B0604020202020204" pitchFamily="34" charset="-128"/>
                <a:cs typeface="Arial Unicode MS" panose="020B0604020202020204" pitchFamily="34" charset="-128"/>
              </a:endParaRPr>
            </a:p>
            <a:p>
              <a:pPr algn="r" eaLnBrk="1" hangingPunct="1">
                <a:spcBef>
                  <a:spcPct val="0"/>
                </a:spcBef>
                <a:buClr>
                  <a:schemeClr val="accent1"/>
                </a:buClr>
                <a:buSzPct val="80000"/>
              </a:pPr>
              <a:endParaRPr lang="de-DE" altLang="de-DE" sz="1100" dirty="0">
                <a:ea typeface="Arial Unicode MS" panose="020B0604020202020204" pitchFamily="34" charset="-128"/>
                <a:cs typeface="Arial Unicode MS" panose="020B0604020202020204" pitchFamily="34" charset="-128"/>
              </a:endParaRPr>
            </a:p>
            <a:p>
              <a:pPr algn="r" eaLnBrk="1" hangingPunct="1">
                <a:spcBef>
                  <a:spcPct val="0"/>
                </a:spcBef>
                <a:buClr>
                  <a:schemeClr val="accent1"/>
                </a:buClr>
                <a:buSzPct val="80000"/>
              </a:pPr>
              <a:r>
                <a:rPr lang="de-DE" altLang="de-DE" sz="1600" dirty="0">
                  <a:ea typeface="Arial Unicode MS" panose="020B0604020202020204" pitchFamily="34" charset="-128"/>
                  <a:cs typeface="Arial Unicode MS" panose="020B0604020202020204" pitchFamily="34" charset="-128"/>
                </a:rPr>
                <a:t>Company Code</a:t>
              </a:r>
              <a:endParaRPr lang="en-DE" altLang="de-DE" sz="1600" dirty="0">
                <a:ea typeface="Arial Unicode MS" panose="020B0604020202020204" pitchFamily="34" charset="-128"/>
                <a:cs typeface="Arial Unicode MS" panose="020B0604020202020204" pitchFamily="34" charset="-128"/>
              </a:endParaRPr>
            </a:p>
            <a:p>
              <a:pPr algn="r" eaLnBrk="1" hangingPunct="1">
                <a:spcBef>
                  <a:spcPct val="0"/>
                </a:spcBef>
                <a:buClr>
                  <a:schemeClr val="accent1"/>
                </a:buClr>
                <a:buSzPct val="80000"/>
              </a:pPr>
              <a:endParaRPr lang="en-DE" altLang="de-DE" sz="1600" dirty="0">
                <a:ea typeface="Arial Unicode MS" panose="020B0604020202020204" pitchFamily="34" charset="-128"/>
                <a:cs typeface="Arial Unicode MS" panose="020B0604020202020204" pitchFamily="34" charset="-128"/>
              </a:endParaRPr>
            </a:p>
            <a:p>
              <a:pPr algn="r" eaLnBrk="1" hangingPunct="1">
                <a:spcBef>
                  <a:spcPct val="0"/>
                </a:spcBef>
                <a:buClr>
                  <a:schemeClr val="accent1"/>
                </a:buClr>
                <a:buSzPct val="80000"/>
              </a:pPr>
              <a:endParaRPr lang="de-DE" altLang="de-DE" sz="1600" dirty="0">
                <a:ea typeface="Arial Unicode MS" panose="020B0604020202020204" pitchFamily="34" charset="-128"/>
                <a:cs typeface="Arial Unicode MS" panose="020B0604020202020204" pitchFamily="34" charset="-128"/>
              </a:endParaRPr>
            </a:p>
            <a:p>
              <a:pPr algn="r" eaLnBrk="1" hangingPunct="1">
                <a:spcBef>
                  <a:spcPct val="0"/>
                </a:spcBef>
                <a:buClr>
                  <a:schemeClr val="accent1"/>
                </a:buClr>
                <a:buSzPct val="80000"/>
              </a:pPr>
              <a:r>
                <a:rPr lang="de-DE" altLang="de-DE" sz="1600" dirty="0">
                  <a:ea typeface="Arial Unicode MS" panose="020B0604020202020204" pitchFamily="34" charset="-128"/>
                  <a:cs typeface="Arial Unicode MS" panose="020B0604020202020204" pitchFamily="34" charset="-128"/>
                </a:rPr>
                <a:t>Plant</a:t>
              </a:r>
              <a:endParaRPr lang="en-DE" altLang="de-DE" sz="1600" dirty="0">
                <a:ea typeface="Arial Unicode MS" panose="020B0604020202020204" pitchFamily="34" charset="-128"/>
                <a:cs typeface="Arial Unicode MS" panose="020B0604020202020204" pitchFamily="34" charset="-128"/>
              </a:endParaRPr>
            </a:p>
            <a:p>
              <a:pPr algn="r" eaLnBrk="1" hangingPunct="1">
                <a:spcBef>
                  <a:spcPct val="0"/>
                </a:spcBef>
                <a:buClr>
                  <a:schemeClr val="accent1"/>
                </a:buClr>
                <a:buSzPct val="80000"/>
              </a:pPr>
              <a:endParaRPr lang="en-DE" altLang="de-DE" sz="1600" dirty="0">
                <a:ea typeface="Arial Unicode MS" panose="020B0604020202020204" pitchFamily="34" charset="-128"/>
                <a:cs typeface="Arial Unicode MS" panose="020B0604020202020204" pitchFamily="34" charset="-128"/>
              </a:endParaRPr>
            </a:p>
            <a:p>
              <a:pPr algn="r" eaLnBrk="1" hangingPunct="1">
                <a:spcBef>
                  <a:spcPct val="0"/>
                </a:spcBef>
                <a:buClr>
                  <a:schemeClr val="accent1"/>
                </a:buClr>
                <a:buSzPct val="80000"/>
              </a:pPr>
              <a:endParaRPr lang="de-DE" altLang="de-DE" sz="1600" dirty="0">
                <a:ea typeface="Arial Unicode MS" panose="020B0604020202020204" pitchFamily="34" charset="-128"/>
                <a:cs typeface="Arial Unicode MS" panose="020B0604020202020204" pitchFamily="34" charset="-128"/>
              </a:endParaRPr>
            </a:p>
            <a:p>
              <a:pPr algn="r" eaLnBrk="1" hangingPunct="1">
                <a:spcBef>
                  <a:spcPct val="0"/>
                </a:spcBef>
                <a:buClr>
                  <a:schemeClr val="accent1"/>
                </a:buClr>
                <a:buSzPct val="80000"/>
              </a:pPr>
              <a:r>
                <a:rPr lang="de-DE" altLang="de-DE" sz="1600" dirty="0" err="1">
                  <a:ea typeface="Arial Unicode MS" panose="020B0604020202020204" pitchFamily="34" charset="-128"/>
                  <a:cs typeface="Arial Unicode MS" panose="020B0604020202020204" pitchFamily="34" charset="-128"/>
                </a:rPr>
                <a:t>Sales</a:t>
              </a:r>
              <a:r>
                <a:rPr lang="de-DE" altLang="de-DE" sz="1600" dirty="0">
                  <a:ea typeface="Arial Unicode MS" panose="020B0604020202020204" pitchFamily="34" charset="-128"/>
                  <a:cs typeface="Arial Unicode MS" panose="020B0604020202020204" pitchFamily="34" charset="-128"/>
                </a:rPr>
                <a:t> </a:t>
              </a:r>
              <a:r>
                <a:rPr lang="de-DE" altLang="de-DE" sz="1600" dirty="0" err="1">
                  <a:ea typeface="Arial Unicode MS" panose="020B0604020202020204" pitchFamily="34" charset="-128"/>
                  <a:cs typeface="Arial Unicode MS" panose="020B0604020202020204" pitchFamily="34" charset="-128"/>
                </a:rPr>
                <a:t>Organization</a:t>
              </a:r>
              <a:endParaRPr lang="en-DE" altLang="de-DE" sz="1600" dirty="0">
                <a:ea typeface="Arial Unicode MS" panose="020B0604020202020204" pitchFamily="34" charset="-128"/>
                <a:cs typeface="Arial Unicode MS" panose="020B0604020202020204" pitchFamily="34" charset="-128"/>
              </a:endParaRPr>
            </a:p>
            <a:p>
              <a:pPr algn="r" eaLnBrk="1" hangingPunct="1">
                <a:spcBef>
                  <a:spcPct val="0"/>
                </a:spcBef>
                <a:buClr>
                  <a:schemeClr val="accent1"/>
                </a:buClr>
                <a:buSzPct val="80000"/>
              </a:pPr>
              <a:endParaRPr lang="en-DE" altLang="de-DE" sz="1600" dirty="0">
                <a:ea typeface="Arial Unicode MS" panose="020B0604020202020204" pitchFamily="34" charset="-128"/>
                <a:cs typeface="Arial Unicode MS" panose="020B0604020202020204" pitchFamily="34" charset="-128"/>
              </a:endParaRPr>
            </a:p>
            <a:p>
              <a:pPr algn="r" eaLnBrk="1" hangingPunct="1">
                <a:spcBef>
                  <a:spcPct val="0"/>
                </a:spcBef>
                <a:buClr>
                  <a:schemeClr val="accent1"/>
                </a:buClr>
                <a:buSzPct val="80000"/>
              </a:pPr>
              <a:endParaRPr lang="de-DE" altLang="de-DE" sz="1600" dirty="0">
                <a:ea typeface="Arial Unicode MS" panose="020B0604020202020204" pitchFamily="34" charset="-128"/>
                <a:cs typeface="Arial Unicode MS" panose="020B0604020202020204" pitchFamily="34" charset="-128"/>
              </a:endParaRPr>
            </a:p>
            <a:p>
              <a:pPr algn="r" eaLnBrk="1" hangingPunct="1">
                <a:spcBef>
                  <a:spcPct val="0"/>
                </a:spcBef>
                <a:buClr>
                  <a:schemeClr val="accent1"/>
                </a:buClr>
                <a:buSzPct val="80000"/>
              </a:pPr>
              <a:r>
                <a:rPr lang="de-DE" altLang="de-DE" sz="1600" dirty="0">
                  <a:ea typeface="Arial Unicode MS" panose="020B0604020202020204" pitchFamily="34" charset="-128"/>
                  <a:cs typeface="Arial Unicode MS" panose="020B0604020202020204" pitchFamily="34" charset="-128"/>
                </a:rPr>
                <a:t>Division</a:t>
              </a:r>
            </a:p>
            <a:p>
              <a:pPr algn="r" eaLnBrk="1" hangingPunct="1">
                <a:spcBef>
                  <a:spcPct val="0"/>
                </a:spcBef>
                <a:buClr>
                  <a:schemeClr val="accent1"/>
                </a:buClr>
                <a:buSzPct val="80000"/>
              </a:pPr>
              <a:r>
                <a:rPr lang="de-DE" altLang="de-DE" sz="1600" dirty="0">
                  <a:ea typeface="Arial Unicode MS" panose="020B0604020202020204" pitchFamily="34" charset="-128"/>
                  <a:cs typeface="Arial Unicode MS" panose="020B0604020202020204" pitchFamily="34" charset="-128"/>
                </a:rPr>
                <a:t>Storage Location</a:t>
              </a:r>
            </a:p>
          </p:txBody>
        </p:sp>
        <p:sp>
          <p:nvSpPr>
            <p:cNvPr id="6" name="Textfeld 41"/>
            <p:cNvSpPr txBox="1">
              <a:spLocks noChangeArrowheads="1"/>
            </p:cNvSpPr>
            <p:nvPr/>
          </p:nvSpPr>
          <p:spPr bwMode="auto">
            <a:xfrm>
              <a:off x="6464347" y="699037"/>
              <a:ext cx="24120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r>
                <a:rPr lang="de-DE" altLang="de-DE" sz="2000" u="sng" dirty="0"/>
                <a:t>SAP </a:t>
              </a:r>
              <a:r>
                <a:rPr lang="de-DE" altLang="de-DE" sz="2000" u="sng" dirty="0" err="1"/>
                <a:t>Terminology</a:t>
              </a:r>
              <a:r>
                <a:rPr lang="de-DE" altLang="de-DE" sz="2000" u="sng" dirty="0"/>
                <a:t>:</a:t>
              </a:r>
            </a:p>
          </p:txBody>
        </p:sp>
        <p:grpSp>
          <p:nvGrpSpPr>
            <p:cNvPr id="7" name="Gruppieren 34"/>
            <p:cNvGrpSpPr>
              <a:grpSpLocks/>
            </p:cNvGrpSpPr>
            <p:nvPr/>
          </p:nvGrpSpPr>
          <p:grpSpPr bwMode="auto">
            <a:xfrm>
              <a:off x="6552464" y="1265025"/>
              <a:ext cx="863476" cy="3657019"/>
              <a:chOff x="6343599" y="1824487"/>
              <a:chExt cx="958711" cy="3657019"/>
            </a:xfrm>
          </p:grpSpPr>
          <p:sp>
            <p:nvSpPr>
              <p:cNvPr id="8" name="Pfeil nach rechts 45"/>
              <p:cNvSpPr>
                <a:spLocks noChangeArrowheads="1"/>
              </p:cNvSpPr>
              <p:nvPr/>
            </p:nvSpPr>
            <p:spPr bwMode="auto">
              <a:xfrm>
                <a:off x="6352397" y="1824487"/>
                <a:ext cx="949913" cy="403152"/>
              </a:xfrm>
              <a:prstGeom prst="rightArrow">
                <a:avLst>
                  <a:gd name="adj1" fmla="val 50000"/>
                  <a:gd name="adj2" fmla="val 49599"/>
                </a:avLst>
              </a:prstGeom>
              <a:solidFill>
                <a:schemeClr val="bg1"/>
              </a:solidFill>
              <a:ln w="6350" algn="ctr">
                <a:solidFill>
                  <a:schemeClr val="tx1"/>
                </a:solidFill>
                <a:round/>
                <a:headEnd/>
                <a:tailEnd/>
              </a:ln>
            </p:spPr>
            <p:txBody>
              <a:bodyPr wrap="none" lIns="0" tIns="0" rIns="0" bIns="0"/>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endParaRPr lang="de-DE" altLang="de-DE" sz="2000"/>
              </a:p>
            </p:txBody>
          </p:sp>
          <p:sp>
            <p:nvSpPr>
              <p:cNvPr id="9" name="Pfeil nach rechts 34"/>
              <p:cNvSpPr>
                <a:spLocks noChangeArrowheads="1"/>
              </p:cNvSpPr>
              <p:nvPr/>
            </p:nvSpPr>
            <p:spPr bwMode="auto">
              <a:xfrm>
                <a:off x="6347529" y="2635817"/>
                <a:ext cx="949913" cy="400210"/>
              </a:xfrm>
              <a:prstGeom prst="rightArrow">
                <a:avLst>
                  <a:gd name="adj1" fmla="val 50000"/>
                  <a:gd name="adj2" fmla="val 49963"/>
                </a:avLst>
              </a:prstGeom>
              <a:solidFill>
                <a:schemeClr val="bg1"/>
              </a:solidFill>
              <a:ln w="6350" algn="ctr">
                <a:solidFill>
                  <a:schemeClr val="tx1"/>
                </a:solidFill>
                <a:round/>
                <a:headEnd/>
                <a:tailEnd/>
              </a:ln>
            </p:spPr>
            <p:txBody>
              <a:bodyPr wrap="none" lIns="0" tIns="0" rIns="0" bIns="0"/>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endParaRPr lang="de-DE" altLang="de-DE" sz="2000"/>
              </a:p>
            </p:txBody>
          </p:sp>
          <p:sp>
            <p:nvSpPr>
              <p:cNvPr id="10" name="Pfeil nach rechts 35"/>
              <p:cNvSpPr>
                <a:spLocks noChangeArrowheads="1"/>
              </p:cNvSpPr>
              <p:nvPr/>
            </p:nvSpPr>
            <p:spPr bwMode="auto">
              <a:xfrm>
                <a:off x="6347528" y="3361712"/>
                <a:ext cx="949913" cy="400210"/>
              </a:xfrm>
              <a:prstGeom prst="rightArrow">
                <a:avLst>
                  <a:gd name="adj1" fmla="val 50000"/>
                  <a:gd name="adj2" fmla="val 49963"/>
                </a:avLst>
              </a:prstGeom>
              <a:solidFill>
                <a:schemeClr val="bg1"/>
              </a:solidFill>
              <a:ln w="6350" algn="ctr">
                <a:solidFill>
                  <a:schemeClr val="tx1"/>
                </a:solidFill>
                <a:round/>
                <a:headEnd/>
                <a:tailEnd/>
              </a:ln>
            </p:spPr>
            <p:txBody>
              <a:bodyPr wrap="none" lIns="0" tIns="0" rIns="0" bIns="0"/>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endParaRPr lang="de-DE" altLang="de-DE" sz="2000"/>
              </a:p>
            </p:txBody>
          </p:sp>
          <p:sp>
            <p:nvSpPr>
              <p:cNvPr id="11" name="Pfeil nach rechts 36"/>
              <p:cNvSpPr>
                <a:spLocks noChangeArrowheads="1"/>
              </p:cNvSpPr>
              <p:nvPr/>
            </p:nvSpPr>
            <p:spPr bwMode="auto">
              <a:xfrm>
                <a:off x="6343599" y="4155286"/>
                <a:ext cx="949913" cy="400210"/>
              </a:xfrm>
              <a:prstGeom prst="rightArrow">
                <a:avLst>
                  <a:gd name="adj1" fmla="val 50000"/>
                  <a:gd name="adj2" fmla="val 49963"/>
                </a:avLst>
              </a:prstGeom>
              <a:solidFill>
                <a:schemeClr val="bg1"/>
              </a:solidFill>
              <a:ln w="6350" algn="ctr">
                <a:solidFill>
                  <a:schemeClr val="tx1"/>
                </a:solidFill>
                <a:round/>
                <a:headEnd/>
                <a:tailEnd/>
              </a:ln>
            </p:spPr>
            <p:txBody>
              <a:bodyPr wrap="none" lIns="0" tIns="0" rIns="0" bIns="0"/>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endParaRPr lang="de-DE" altLang="de-DE" sz="2000"/>
              </a:p>
            </p:txBody>
          </p:sp>
          <p:sp>
            <p:nvSpPr>
              <p:cNvPr id="13" name="Pfeil nach rechts 43"/>
              <p:cNvSpPr>
                <a:spLocks noChangeArrowheads="1"/>
              </p:cNvSpPr>
              <p:nvPr/>
            </p:nvSpPr>
            <p:spPr bwMode="auto">
              <a:xfrm>
                <a:off x="6352397" y="5081296"/>
                <a:ext cx="949913" cy="400210"/>
              </a:xfrm>
              <a:prstGeom prst="rightArrow">
                <a:avLst>
                  <a:gd name="adj1" fmla="val 50000"/>
                  <a:gd name="adj2" fmla="val 49963"/>
                </a:avLst>
              </a:prstGeom>
              <a:solidFill>
                <a:schemeClr val="bg1"/>
              </a:solidFill>
              <a:ln w="6350" algn="ctr">
                <a:solidFill>
                  <a:schemeClr val="tx1"/>
                </a:solidFill>
                <a:round/>
                <a:headEnd/>
                <a:tailEnd/>
              </a:ln>
            </p:spPr>
            <p:txBody>
              <a:bodyPr wrap="none" lIns="0" tIns="0" rIns="0" bIns="0"/>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eaLnBrk="1" hangingPunct="1"/>
                <a:endParaRPr lang="de-DE" altLang="de-DE" sz="2000"/>
              </a:p>
            </p:txBody>
          </p:sp>
        </p:grpSp>
      </p:grpSp>
      <p:grpSp>
        <p:nvGrpSpPr>
          <p:cNvPr id="14" name="Gruppieren 13"/>
          <p:cNvGrpSpPr/>
          <p:nvPr/>
        </p:nvGrpSpPr>
        <p:grpSpPr>
          <a:xfrm>
            <a:off x="958896" y="1966211"/>
            <a:ext cx="6282164" cy="3615555"/>
            <a:chOff x="234958" y="1418927"/>
            <a:chExt cx="6084881" cy="3112118"/>
          </a:xfrm>
        </p:grpSpPr>
        <p:sp>
          <p:nvSpPr>
            <p:cNvPr id="15" name="Line 8"/>
            <p:cNvSpPr>
              <a:spLocks noChangeShapeType="1"/>
            </p:cNvSpPr>
            <p:nvPr/>
          </p:nvSpPr>
          <p:spPr bwMode="white">
            <a:xfrm>
              <a:off x="3611320" y="3693928"/>
              <a:ext cx="0" cy="7349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16" name="Line 8"/>
            <p:cNvSpPr>
              <a:spLocks noChangeShapeType="1"/>
            </p:cNvSpPr>
            <p:nvPr/>
          </p:nvSpPr>
          <p:spPr bwMode="white">
            <a:xfrm>
              <a:off x="5073660" y="3860725"/>
              <a:ext cx="0" cy="647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sz="1200"/>
            </a:p>
          </p:txBody>
        </p:sp>
        <p:sp>
          <p:nvSpPr>
            <p:cNvPr id="17" name="Line 8"/>
            <p:cNvSpPr>
              <a:spLocks noChangeShapeType="1"/>
            </p:cNvSpPr>
            <p:nvPr/>
          </p:nvSpPr>
          <p:spPr bwMode="white">
            <a:xfrm>
              <a:off x="2625735" y="3860725"/>
              <a:ext cx="0" cy="647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sz="1200"/>
            </a:p>
          </p:txBody>
        </p:sp>
        <p:sp>
          <p:nvSpPr>
            <p:cNvPr id="18" name="Line 8"/>
            <p:cNvSpPr>
              <a:spLocks noChangeShapeType="1"/>
            </p:cNvSpPr>
            <p:nvPr/>
          </p:nvSpPr>
          <p:spPr bwMode="white">
            <a:xfrm>
              <a:off x="2780391" y="1703664"/>
              <a:ext cx="0" cy="2817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sz="1200"/>
            </a:p>
          </p:txBody>
        </p:sp>
        <p:sp>
          <p:nvSpPr>
            <p:cNvPr id="19" name="Line 10"/>
            <p:cNvSpPr>
              <a:spLocks noChangeShapeType="1"/>
            </p:cNvSpPr>
            <p:nvPr/>
          </p:nvSpPr>
          <p:spPr bwMode="white">
            <a:xfrm>
              <a:off x="1143000" y="1985446"/>
              <a:ext cx="32718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sz="1200"/>
            </a:p>
          </p:txBody>
        </p:sp>
        <p:sp>
          <p:nvSpPr>
            <p:cNvPr id="20" name="Rectangle 5"/>
            <p:cNvSpPr>
              <a:spLocks noChangeArrowheads="1"/>
            </p:cNvSpPr>
            <p:nvPr/>
          </p:nvSpPr>
          <p:spPr bwMode="white">
            <a:xfrm>
              <a:off x="668131" y="2109754"/>
              <a:ext cx="997687" cy="309958"/>
            </a:xfrm>
            <a:prstGeom prst="rect">
              <a:avLst/>
            </a:prstGeom>
            <a:solidFill>
              <a:schemeClr val="accent1"/>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de-DE" altLang="de-DE" sz="1400" dirty="0">
                  <a:ea typeface="Arial Unicode MS" panose="020B0604020202020204" pitchFamily="34" charset="-128"/>
                  <a:cs typeface="Arial Unicode MS" panose="020B0604020202020204" pitchFamily="34" charset="-128"/>
                </a:rPr>
                <a:t>Company</a:t>
              </a:r>
            </a:p>
          </p:txBody>
        </p:sp>
        <p:sp>
          <p:nvSpPr>
            <p:cNvPr id="21" name="Rectangle 5"/>
            <p:cNvSpPr>
              <a:spLocks noChangeArrowheads="1"/>
            </p:cNvSpPr>
            <p:nvPr/>
          </p:nvSpPr>
          <p:spPr bwMode="white">
            <a:xfrm>
              <a:off x="3879002" y="2111741"/>
              <a:ext cx="1097073" cy="309958"/>
            </a:xfrm>
            <a:prstGeom prst="rect">
              <a:avLst/>
            </a:prstGeom>
            <a:solidFill>
              <a:schemeClr val="accent1"/>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de-DE" altLang="de-DE" sz="1400" dirty="0" err="1">
                  <a:ea typeface="Arial Unicode MS" panose="020B0604020202020204" pitchFamily="34" charset="-128"/>
                  <a:cs typeface="Arial Unicode MS" panose="020B0604020202020204" pitchFamily="34" charset="-128"/>
                </a:rPr>
                <a:t>Subsidiary</a:t>
              </a:r>
              <a:endParaRPr lang="de-DE" altLang="de-DE" sz="1400" dirty="0">
                <a:ea typeface="Arial Unicode MS" panose="020B0604020202020204" pitchFamily="34" charset="-128"/>
                <a:cs typeface="Arial Unicode MS" panose="020B0604020202020204" pitchFamily="34" charset="-128"/>
              </a:endParaRPr>
            </a:p>
          </p:txBody>
        </p:sp>
        <p:sp>
          <p:nvSpPr>
            <p:cNvPr id="22" name="Rectangle 5"/>
            <p:cNvSpPr>
              <a:spLocks noChangeArrowheads="1"/>
            </p:cNvSpPr>
            <p:nvPr/>
          </p:nvSpPr>
          <p:spPr bwMode="white">
            <a:xfrm>
              <a:off x="847599" y="2745701"/>
              <a:ext cx="619378" cy="309958"/>
            </a:xfrm>
            <a:prstGeom prst="rect">
              <a:avLst/>
            </a:prstGeom>
            <a:solidFill>
              <a:schemeClr val="accent1"/>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de-DE" altLang="de-DE" sz="1400" dirty="0">
                  <a:ea typeface="Arial Unicode MS" panose="020B0604020202020204" pitchFamily="34" charset="-128"/>
                  <a:cs typeface="Arial Unicode MS" panose="020B0604020202020204" pitchFamily="34" charset="-128"/>
                </a:rPr>
                <a:t>Plant</a:t>
              </a:r>
            </a:p>
          </p:txBody>
        </p:sp>
        <p:sp>
          <p:nvSpPr>
            <p:cNvPr id="23" name="Rectangle 5"/>
            <p:cNvSpPr>
              <a:spLocks noChangeArrowheads="1"/>
            </p:cNvSpPr>
            <p:nvPr/>
          </p:nvSpPr>
          <p:spPr bwMode="white">
            <a:xfrm>
              <a:off x="234958" y="4211818"/>
              <a:ext cx="1642094" cy="309958"/>
            </a:xfrm>
            <a:prstGeom prst="rect">
              <a:avLst/>
            </a:prstGeom>
            <a:solidFill>
              <a:schemeClr val="accent1"/>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de-DE" altLang="de-DE" sz="1400" dirty="0">
                  <a:ea typeface="Arial Unicode MS" panose="020B0604020202020204" pitchFamily="34" charset="-128"/>
                  <a:cs typeface="Arial Unicode MS" panose="020B0604020202020204" pitchFamily="34" charset="-128"/>
                </a:rPr>
                <a:t>Storage Location</a:t>
              </a:r>
            </a:p>
          </p:txBody>
        </p:sp>
        <p:sp>
          <p:nvSpPr>
            <p:cNvPr id="24" name="Line 10"/>
            <p:cNvSpPr>
              <a:spLocks noChangeShapeType="1"/>
            </p:cNvSpPr>
            <p:nvPr/>
          </p:nvSpPr>
          <p:spPr bwMode="white">
            <a:xfrm>
              <a:off x="3611320" y="3125823"/>
              <a:ext cx="17287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sz="1200"/>
            </a:p>
          </p:txBody>
        </p:sp>
        <p:sp>
          <p:nvSpPr>
            <p:cNvPr id="25" name="Line 8"/>
            <p:cNvSpPr>
              <a:spLocks noChangeShapeType="1"/>
            </p:cNvSpPr>
            <p:nvPr/>
          </p:nvSpPr>
          <p:spPr bwMode="white">
            <a:xfrm>
              <a:off x="3611320" y="3125823"/>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sz="1200"/>
            </a:p>
          </p:txBody>
        </p:sp>
        <p:sp>
          <p:nvSpPr>
            <p:cNvPr id="26" name="Line 8"/>
            <p:cNvSpPr>
              <a:spLocks noChangeShapeType="1"/>
            </p:cNvSpPr>
            <p:nvPr/>
          </p:nvSpPr>
          <p:spPr bwMode="white">
            <a:xfrm>
              <a:off x="5340108" y="3125823"/>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sz="1200"/>
            </a:p>
          </p:txBody>
        </p:sp>
        <p:sp>
          <p:nvSpPr>
            <p:cNvPr id="27" name="Rectangle 5"/>
            <p:cNvSpPr>
              <a:spLocks noChangeArrowheads="1"/>
            </p:cNvSpPr>
            <p:nvPr/>
          </p:nvSpPr>
          <p:spPr bwMode="white">
            <a:xfrm>
              <a:off x="2624056" y="3414748"/>
              <a:ext cx="1792776" cy="309958"/>
            </a:xfrm>
            <a:prstGeom prst="rect">
              <a:avLst/>
            </a:prstGeom>
            <a:solidFill>
              <a:schemeClr val="accent1"/>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de-DE" altLang="de-DE" sz="1400" dirty="0" err="1">
                  <a:ea typeface="Arial Unicode MS" panose="020B0604020202020204" pitchFamily="34" charset="-128"/>
                  <a:cs typeface="Arial Unicode MS" panose="020B0604020202020204" pitchFamily="34" charset="-128"/>
                </a:rPr>
                <a:t>Sales</a:t>
              </a:r>
              <a:r>
                <a:rPr lang="de-DE" altLang="de-DE" sz="1400" dirty="0">
                  <a:ea typeface="Arial Unicode MS" panose="020B0604020202020204" pitchFamily="34" charset="-128"/>
                  <a:cs typeface="Arial Unicode MS" panose="020B0604020202020204" pitchFamily="34" charset="-128"/>
                </a:rPr>
                <a:t> </a:t>
              </a:r>
              <a:r>
                <a:rPr lang="de-DE" altLang="de-DE" sz="1400" dirty="0" err="1">
                  <a:ea typeface="Arial Unicode MS" panose="020B0604020202020204" pitchFamily="34" charset="-128"/>
                  <a:cs typeface="Arial Unicode MS" panose="020B0604020202020204" pitchFamily="34" charset="-128"/>
                </a:rPr>
                <a:t>Organization</a:t>
              </a:r>
              <a:endParaRPr lang="de-DE" altLang="de-DE" sz="1400" dirty="0">
                <a:ea typeface="Arial Unicode MS" panose="020B0604020202020204" pitchFamily="34" charset="-128"/>
                <a:cs typeface="Arial Unicode MS" panose="020B0604020202020204" pitchFamily="34" charset="-128"/>
              </a:endParaRPr>
            </a:p>
          </p:txBody>
        </p:sp>
        <p:sp>
          <p:nvSpPr>
            <p:cNvPr id="28" name="Rectangle 5"/>
            <p:cNvSpPr>
              <a:spLocks noChangeArrowheads="1"/>
            </p:cNvSpPr>
            <p:nvPr/>
          </p:nvSpPr>
          <p:spPr bwMode="white">
            <a:xfrm>
              <a:off x="4527063" y="3414748"/>
              <a:ext cx="1792776" cy="309958"/>
            </a:xfrm>
            <a:prstGeom prst="rect">
              <a:avLst/>
            </a:prstGeom>
            <a:solidFill>
              <a:schemeClr val="accent1"/>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de-DE" altLang="de-DE" sz="1400" dirty="0" err="1">
                  <a:ea typeface="Arial Unicode MS" panose="020B0604020202020204" pitchFamily="34" charset="-128"/>
                  <a:cs typeface="Arial Unicode MS" panose="020B0604020202020204" pitchFamily="34" charset="-128"/>
                </a:rPr>
                <a:t>Sales</a:t>
              </a:r>
              <a:r>
                <a:rPr lang="de-DE" altLang="de-DE" sz="1400" dirty="0">
                  <a:ea typeface="Arial Unicode MS" panose="020B0604020202020204" pitchFamily="34" charset="-128"/>
                  <a:cs typeface="Arial Unicode MS" panose="020B0604020202020204" pitchFamily="34" charset="-128"/>
                </a:rPr>
                <a:t> </a:t>
              </a:r>
              <a:r>
                <a:rPr lang="de-DE" altLang="de-DE" sz="1400" dirty="0" err="1">
                  <a:ea typeface="Arial Unicode MS" panose="020B0604020202020204" pitchFamily="34" charset="-128"/>
                  <a:cs typeface="Arial Unicode MS" panose="020B0604020202020204" pitchFamily="34" charset="-128"/>
                </a:rPr>
                <a:t>Organization</a:t>
              </a:r>
              <a:endParaRPr lang="de-DE" altLang="de-DE" sz="1400" dirty="0">
                <a:ea typeface="Arial Unicode MS" panose="020B0604020202020204" pitchFamily="34" charset="-128"/>
                <a:cs typeface="Arial Unicode MS" panose="020B0604020202020204" pitchFamily="34" charset="-128"/>
              </a:endParaRPr>
            </a:p>
          </p:txBody>
        </p:sp>
        <p:sp>
          <p:nvSpPr>
            <p:cNvPr id="29" name="Rectangle 5"/>
            <p:cNvSpPr>
              <a:spLocks noChangeArrowheads="1"/>
            </p:cNvSpPr>
            <p:nvPr/>
          </p:nvSpPr>
          <p:spPr bwMode="white">
            <a:xfrm>
              <a:off x="3311027" y="4221087"/>
              <a:ext cx="877461" cy="309958"/>
            </a:xfrm>
            <a:prstGeom prst="rect">
              <a:avLst/>
            </a:prstGeom>
            <a:solidFill>
              <a:schemeClr val="accent1"/>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de-DE" altLang="de-DE" sz="1400" dirty="0">
                  <a:ea typeface="Arial Unicode MS" panose="020B0604020202020204" pitchFamily="34" charset="-128"/>
                  <a:cs typeface="Arial Unicode MS" panose="020B0604020202020204" pitchFamily="34" charset="-128"/>
                </a:rPr>
                <a:t>Division</a:t>
              </a:r>
            </a:p>
          </p:txBody>
        </p:sp>
        <p:sp>
          <p:nvSpPr>
            <p:cNvPr id="30" name="Rectangle 5"/>
            <p:cNvSpPr>
              <a:spLocks noChangeArrowheads="1"/>
            </p:cNvSpPr>
            <p:nvPr/>
          </p:nvSpPr>
          <p:spPr bwMode="white">
            <a:xfrm>
              <a:off x="2029102" y="4221087"/>
              <a:ext cx="1177223" cy="309958"/>
            </a:xfrm>
            <a:prstGeom prst="rect">
              <a:avLst/>
            </a:prstGeom>
            <a:solidFill>
              <a:schemeClr val="accent1"/>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de-DE" altLang="de-DE" sz="1400" dirty="0">
                  <a:ea typeface="Arial Unicode MS" panose="020B0604020202020204" pitchFamily="34" charset="-128"/>
                  <a:cs typeface="Arial Unicode MS" panose="020B0604020202020204" pitchFamily="34" charset="-128"/>
                </a:rPr>
                <a:t>Department</a:t>
              </a:r>
            </a:p>
          </p:txBody>
        </p:sp>
        <p:sp>
          <p:nvSpPr>
            <p:cNvPr id="31" name="Rectangle 5"/>
            <p:cNvSpPr>
              <a:spLocks noChangeArrowheads="1"/>
            </p:cNvSpPr>
            <p:nvPr/>
          </p:nvSpPr>
          <p:spPr bwMode="white">
            <a:xfrm>
              <a:off x="4412479" y="4221087"/>
              <a:ext cx="1419021" cy="309958"/>
            </a:xfrm>
            <a:prstGeom prst="rect">
              <a:avLst/>
            </a:prstGeom>
            <a:solidFill>
              <a:schemeClr val="accent1"/>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de-DE" altLang="de-DE" sz="1400" dirty="0">
                  <a:ea typeface="Arial Unicode MS" panose="020B0604020202020204" pitchFamily="34" charset="-128"/>
                  <a:cs typeface="Arial Unicode MS" panose="020B0604020202020204" pitchFamily="34" charset="-128"/>
                </a:rPr>
                <a:t>Business Area</a:t>
              </a:r>
            </a:p>
          </p:txBody>
        </p:sp>
        <p:sp>
          <p:nvSpPr>
            <p:cNvPr id="32" name="Line 10"/>
            <p:cNvSpPr>
              <a:spLocks noChangeShapeType="1"/>
            </p:cNvSpPr>
            <p:nvPr/>
          </p:nvSpPr>
          <p:spPr bwMode="white">
            <a:xfrm>
              <a:off x="2625735" y="3860725"/>
              <a:ext cx="24479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sz="1200"/>
            </a:p>
          </p:txBody>
        </p:sp>
        <p:sp>
          <p:nvSpPr>
            <p:cNvPr id="33" name="Rectangle 5"/>
            <p:cNvSpPr>
              <a:spLocks noChangeArrowheads="1"/>
            </p:cNvSpPr>
            <p:nvPr/>
          </p:nvSpPr>
          <p:spPr bwMode="white">
            <a:xfrm>
              <a:off x="2246281" y="1418927"/>
              <a:ext cx="1068219" cy="309958"/>
            </a:xfrm>
            <a:prstGeom prst="rect">
              <a:avLst/>
            </a:prstGeom>
            <a:solidFill>
              <a:schemeClr val="accent1"/>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de-DE" altLang="de-DE" sz="1400" dirty="0">
                  <a:ea typeface="Arial Unicode MS" panose="020B0604020202020204" pitchFamily="34" charset="-128"/>
                  <a:cs typeface="Arial Unicode MS" panose="020B0604020202020204" pitchFamily="34" charset="-128"/>
                </a:rPr>
                <a:t>Enterprise</a:t>
              </a:r>
            </a:p>
          </p:txBody>
        </p:sp>
        <p:sp>
          <p:nvSpPr>
            <p:cNvPr id="34" name="Line 8"/>
            <p:cNvSpPr>
              <a:spLocks noChangeShapeType="1"/>
            </p:cNvSpPr>
            <p:nvPr/>
          </p:nvSpPr>
          <p:spPr bwMode="white">
            <a:xfrm flipH="1">
              <a:off x="4413808" y="1980684"/>
              <a:ext cx="0" cy="13385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5" name="Line 8"/>
            <p:cNvSpPr>
              <a:spLocks noChangeShapeType="1"/>
            </p:cNvSpPr>
            <p:nvPr/>
          </p:nvSpPr>
          <p:spPr bwMode="white">
            <a:xfrm flipH="1">
              <a:off x="1143000" y="1980437"/>
              <a:ext cx="0" cy="13385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6" name="Line 8"/>
            <p:cNvSpPr>
              <a:spLocks noChangeShapeType="1"/>
            </p:cNvSpPr>
            <p:nvPr/>
          </p:nvSpPr>
          <p:spPr bwMode="white">
            <a:xfrm>
              <a:off x="4409043" y="2390921"/>
              <a:ext cx="0" cy="7349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sp>
          <p:nvSpPr>
            <p:cNvPr id="37" name="Line 8"/>
            <p:cNvSpPr>
              <a:spLocks noChangeShapeType="1"/>
            </p:cNvSpPr>
            <p:nvPr/>
          </p:nvSpPr>
          <p:spPr bwMode="white">
            <a:xfrm>
              <a:off x="1148557" y="2390922"/>
              <a:ext cx="0" cy="3712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a:p>
          </p:txBody>
        </p:sp>
        <p:cxnSp>
          <p:nvCxnSpPr>
            <p:cNvPr id="38" name="Gerader Verbinder 37"/>
            <p:cNvCxnSpPr/>
            <p:nvPr/>
          </p:nvCxnSpPr>
          <p:spPr>
            <a:xfrm flipH="1">
              <a:off x="1133474" y="3041357"/>
              <a:ext cx="14288" cy="117973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915296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latin typeface="Arial" panose="020B0604020202020204" pitchFamily="34" charset="0"/>
              </a:rPr>
              <a:t>Organizational Structure (Overview)</a:t>
            </a:r>
            <a:endParaRPr lang="de-DE" dirty="0"/>
          </a:p>
        </p:txBody>
      </p:sp>
      <p:grpSp>
        <p:nvGrpSpPr>
          <p:cNvPr id="32" name="Gruppieren 31"/>
          <p:cNvGrpSpPr/>
          <p:nvPr/>
        </p:nvGrpSpPr>
        <p:grpSpPr>
          <a:xfrm>
            <a:off x="2153250" y="2092325"/>
            <a:ext cx="7886700" cy="3157538"/>
            <a:chOff x="611188" y="1711325"/>
            <a:chExt cx="7886700" cy="3157538"/>
          </a:xfrm>
        </p:grpSpPr>
        <p:sp>
          <p:nvSpPr>
            <p:cNvPr id="4" name="Rectangle 5"/>
            <p:cNvSpPr>
              <a:spLocks noChangeArrowheads="1"/>
            </p:cNvSpPr>
            <p:nvPr/>
          </p:nvSpPr>
          <p:spPr bwMode="white">
            <a:xfrm>
              <a:off x="3067050" y="1711325"/>
              <a:ext cx="1979613"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dirty="0">
                  <a:solidFill>
                    <a:schemeClr val="bg1"/>
                  </a:solidFill>
                  <a:ea typeface="Arial Unicode MS" panose="020B0604020202020204" pitchFamily="34" charset="-128"/>
                  <a:cs typeface="Arial Unicode MS" panose="020B0604020202020204" pitchFamily="34" charset="-128"/>
                </a:rPr>
                <a:t>Global Bike Group</a:t>
              </a:r>
              <a:endParaRPr lang="de-DE" altLang="de-DE" sz="1600" dirty="0">
                <a:solidFill>
                  <a:schemeClr val="bg1"/>
                </a:solidFill>
                <a:ea typeface="Arial Unicode MS" panose="020B0604020202020204" pitchFamily="34" charset="-128"/>
                <a:cs typeface="Arial Unicode MS" panose="020B0604020202020204" pitchFamily="34" charset="-128"/>
              </a:endParaRPr>
            </a:p>
          </p:txBody>
        </p:sp>
        <p:sp>
          <p:nvSpPr>
            <p:cNvPr id="5" name="Line 10"/>
            <p:cNvSpPr>
              <a:spLocks noChangeShapeType="1"/>
            </p:cNvSpPr>
            <p:nvPr/>
          </p:nvSpPr>
          <p:spPr bwMode="white">
            <a:xfrm>
              <a:off x="2120900" y="3294063"/>
              <a:ext cx="38163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6" name="Rectangle 5"/>
            <p:cNvSpPr>
              <a:spLocks noChangeArrowheads="1"/>
            </p:cNvSpPr>
            <p:nvPr/>
          </p:nvSpPr>
          <p:spPr bwMode="white">
            <a:xfrm>
              <a:off x="1328738" y="3582988"/>
              <a:ext cx="1720850"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dirty="0">
                  <a:solidFill>
                    <a:schemeClr val="bg1"/>
                  </a:solidFill>
                  <a:ea typeface="Arial Unicode MS" panose="020B0604020202020204" pitchFamily="34" charset="-128"/>
                  <a:cs typeface="Arial Unicode MS" panose="020B0604020202020204" pitchFamily="34" charset="-128"/>
                </a:rPr>
                <a:t>Global Bike Inc.</a:t>
              </a:r>
              <a:endParaRPr lang="de-DE" altLang="de-DE" sz="1600" dirty="0">
                <a:solidFill>
                  <a:schemeClr val="bg1"/>
                </a:solidFill>
                <a:ea typeface="Arial Unicode MS" panose="020B0604020202020204" pitchFamily="34" charset="-128"/>
                <a:cs typeface="Arial Unicode MS" panose="020B0604020202020204" pitchFamily="34" charset="-128"/>
              </a:endParaRPr>
            </a:p>
          </p:txBody>
        </p:sp>
        <p:sp>
          <p:nvSpPr>
            <p:cNvPr id="7" name="Rectangle 5"/>
            <p:cNvSpPr>
              <a:spLocks noChangeArrowheads="1"/>
            </p:cNvSpPr>
            <p:nvPr/>
          </p:nvSpPr>
          <p:spPr bwMode="white">
            <a:xfrm>
              <a:off x="4425950" y="3582988"/>
              <a:ext cx="2917825"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dirty="0">
                  <a:solidFill>
                    <a:schemeClr val="bg1"/>
                  </a:solidFill>
                  <a:ea typeface="Arial Unicode MS" panose="020B0604020202020204" pitchFamily="34" charset="-128"/>
                  <a:cs typeface="Arial Unicode MS" panose="020B0604020202020204" pitchFamily="34" charset="-128"/>
                </a:rPr>
                <a:t>Global Bike Germany GmbH</a:t>
              </a:r>
              <a:endParaRPr lang="de-DE" altLang="de-DE" sz="1600" dirty="0">
                <a:solidFill>
                  <a:schemeClr val="bg1"/>
                </a:solidFill>
                <a:ea typeface="Arial Unicode MS" panose="020B0604020202020204" pitchFamily="34" charset="-128"/>
                <a:cs typeface="Arial Unicode MS" panose="020B0604020202020204" pitchFamily="34" charset="-128"/>
              </a:endParaRPr>
            </a:p>
          </p:txBody>
        </p:sp>
        <p:sp>
          <p:nvSpPr>
            <p:cNvPr id="8" name="Line 8"/>
            <p:cNvSpPr>
              <a:spLocks noChangeShapeType="1"/>
            </p:cNvSpPr>
            <p:nvPr/>
          </p:nvSpPr>
          <p:spPr bwMode="white">
            <a:xfrm>
              <a:off x="2120900" y="3294063"/>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9" name="Line 8"/>
            <p:cNvSpPr>
              <a:spLocks noChangeShapeType="1"/>
            </p:cNvSpPr>
            <p:nvPr/>
          </p:nvSpPr>
          <p:spPr bwMode="white">
            <a:xfrm>
              <a:off x="5937250" y="3294063"/>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10" name="Line 8"/>
            <p:cNvSpPr>
              <a:spLocks noChangeShapeType="1"/>
            </p:cNvSpPr>
            <p:nvPr/>
          </p:nvSpPr>
          <p:spPr bwMode="white">
            <a:xfrm>
              <a:off x="4065588" y="2070100"/>
              <a:ext cx="1587" cy="12144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11" name="Rectangle 5"/>
            <p:cNvSpPr>
              <a:spLocks noChangeArrowheads="1"/>
            </p:cNvSpPr>
            <p:nvPr/>
          </p:nvSpPr>
          <p:spPr bwMode="white">
            <a:xfrm>
              <a:off x="4629150" y="2276475"/>
              <a:ext cx="1868488" cy="31750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400" dirty="0">
                  <a:solidFill>
                    <a:schemeClr val="bg1"/>
                  </a:solidFill>
                  <a:ea typeface="Arial Unicode MS" panose="020B0604020202020204" pitchFamily="34" charset="-128"/>
                  <a:cs typeface="Arial Unicode MS" panose="020B0604020202020204" pitchFamily="34" charset="-128"/>
                </a:rPr>
                <a:t>Co-CEO John Davis</a:t>
              </a:r>
              <a:endParaRPr lang="de-DE" altLang="de-DE" sz="1400" dirty="0">
                <a:solidFill>
                  <a:schemeClr val="bg1"/>
                </a:solidFill>
                <a:ea typeface="Arial Unicode MS" panose="020B0604020202020204" pitchFamily="34" charset="-128"/>
                <a:cs typeface="Arial Unicode MS" panose="020B0604020202020204" pitchFamily="34" charset="-128"/>
              </a:endParaRPr>
            </a:p>
          </p:txBody>
        </p:sp>
        <p:sp>
          <p:nvSpPr>
            <p:cNvPr id="12" name="Line 10"/>
            <p:cNvSpPr>
              <a:spLocks noChangeShapeType="1"/>
            </p:cNvSpPr>
            <p:nvPr/>
          </p:nvSpPr>
          <p:spPr bwMode="white">
            <a:xfrm>
              <a:off x="4067175" y="2420938"/>
              <a:ext cx="5762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13" name="Rectangle 5"/>
            <p:cNvSpPr>
              <a:spLocks noChangeArrowheads="1"/>
            </p:cNvSpPr>
            <p:nvPr/>
          </p:nvSpPr>
          <p:spPr bwMode="white">
            <a:xfrm>
              <a:off x="4649788" y="2708275"/>
              <a:ext cx="2138362" cy="31750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400" dirty="0">
                  <a:solidFill>
                    <a:schemeClr val="bg1"/>
                  </a:solidFill>
                  <a:ea typeface="Arial Unicode MS" panose="020B0604020202020204" pitchFamily="34" charset="-128"/>
                  <a:cs typeface="Arial Unicode MS" panose="020B0604020202020204" pitchFamily="34" charset="-128"/>
                </a:rPr>
                <a:t>Co-CEO Peter Schwarz</a:t>
              </a:r>
              <a:endParaRPr lang="de-DE" altLang="de-DE" sz="1400" dirty="0">
                <a:solidFill>
                  <a:schemeClr val="bg1"/>
                </a:solidFill>
                <a:ea typeface="Arial Unicode MS" panose="020B0604020202020204" pitchFamily="34" charset="-128"/>
                <a:cs typeface="Arial Unicode MS" panose="020B0604020202020204" pitchFamily="34" charset="-128"/>
              </a:endParaRPr>
            </a:p>
          </p:txBody>
        </p:sp>
        <p:sp>
          <p:nvSpPr>
            <p:cNvPr id="14" name="Line 10"/>
            <p:cNvSpPr>
              <a:spLocks noChangeShapeType="1"/>
            </p:cNvSpPr>
            <p:nvPr/>
          </p:nvSpPr>
          <p:spPr bwMode="white">
            <a:xfrm>
              <a:off x="4081463" y="2852738"/>
              <a:ext cx="5762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15" name="Line 8"/>
            <p:cNvSpPr>
              <a:spLocks noChangeShapeType="1"/>
            </p:cNvSpPr>
            <p:nvPr/>
          </p:nvSpPr>
          <p:spPr bwMode="white">
            <a:xfrm>
              <a:off x="2122488" y="3932238"/>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16" name="Line 10"/>
            <p:cNvSpPr>
              <a:spLocks noChangeShapeType="1"/>
            </p:cNvSpPr>
            <p:nvPr/>
          </p:nvSpPr>
          <p:spPr bwMode="white">
            <a:xfrm>
              <a:off x="1011238" y="4221163"/>
              <a:ext cx="240823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17" name="Line 8"/>
            <p:cNvSpPr>
              <a:spLocks noChangeShapeType="1"/>
            </p:cNvSpPr>
            <p:nvPr/>
          </p:nvSpPr>
          <p:spPr bwMode="white">
            <a:xfrm>
              <a:off x="1011238" y="4221163"/>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18" name="Rectangle 5"/>
            <p:cNvSpPr>
              <a:spLocks noChangeArrowheads="1"/>
            </p:cNvSpPr>
            <p:nvPr/>
          </p:nvSpPr>
          <p:spPr bwMode="white">
            <a:xfrm>
              <a:off x="611188" y="4508500"/>
              <a:ext cx="792162"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dirty="0">
                  <a:solidFill>
                    <a:schemeClr val="bg1"/>
                  </a:solidFill>
                  <a:ea typeface="Arial Unicode MS" panose="020B0604020202020204" pitchFamily="34" charset="-128"/>
                  <a:cs typeface="Arial Unicode MS" panose="020B0604020202020204" pitchFamily="34" charset="-128"/>
                </a:rPr>
                <a:t>Dallas</a:t>
              </a:r>
              <a:endParaRPr lang="de-DE" altLang="de-DE" sz="1600" dirty="0">
                <a:solidFill>
                  <a:schemeClr val="bg1"/>
                </a:solidFill>
                <a:ea typeface="Arial Unicode MS" panose="020B0604020202020204" pitchFamily="34" charset="-128"/>
                <a:cs typeface="Arial Unicode MS" panose="020B0604020202020204" pitchFamily="34" charset="-128"/>
              </a:endParaRPr>
            </a:p>
          </p:txBody>
        </p:sp>
        <p:sp>
          <p:nvSpPr>
            <p:cNvPr id="19" name="Line 8"/>
            <p:cNvSpPr>
              <a:spLocks noChangeShapeType="1"/>
            </p:cNvSpPr>
            <p:nvPr/>
          </p:nvSpPr>
          <p:spPr bwMode="white">
            <a:xfrm>
              <a:off x="2124075" y="4221163"/>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20" name="Rectangle 5"/>
            <p:cNvSpPr>
              <a:spLocks noChangeArrowheads="1"/>
            </p:cNvSpPr>
            <p:nvPr/>
          </p:nvSpPr>
          <p:spPr bwMode="white">
            <a:xfrm>
              <a:off x="1735138" y="4508500"/>
              <a:ext cx="771525"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dirty="0">
                  <a:solidFill>
                    <a:schemeClr val="bg1"/>
                  </a:solidFill>
                  <a:ea typeface="Arial Unicode MS" panose="020B0604020202020204" pitchFamily="34" charset="-128"/>
                  <a:cs typeface="Arial Unicode MS" panose="020B0604020202020204" pitchFamily="34" charset="-128"/>
                </a:rPr>
                <a:t>Miami</a:t>
              </a:r>
              <a:endParaRPr lang="de-DE" altLang="de-DE" sz="1600" dirty="0">
                <a:solidFill>
                  <a:schemeClr val="bg1"/>
                </a:solidFill>
                <a:ea typeface="Arial Unicode MS" panose="020B0604020202020204" pitchFamily="34" charset="-128"/>
                <a:cs typeface="Arial Unicode MS" panose="020B0604020202020204" pitchFamily="34" charset="-128"/>
              </a:endParaRPr>
            </a:p>
          </p:txBody>
        </p:sp>
        <p:sp>
          <p:nvSpPr>
            <p:cNvPr id="21" name="Line 8"/>
            <p:cNvSpPr>
              <a:spLocks noChangeShapeType="1"/>
            </p:cNvSpPr>
            <p:nvPr/>
          </p:nvSpPr>
          <p:spPr bwMode="white">
            <a:xfrm>
              <a:off x="3419475" y="4221163"/>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22" name="Rectangle 5"/>
            <p:cNvSpPr>
              <a:spLocks noChangeArrowheads="1"/>
            </p:cNvSpPr>
            <p:nvPr/>
          </p:nvSpPr>
          <p:spPr bwMode="white">
            <a:xfrm>
              <a:off x="2809875" y="4508500"/>
              <a:ext cx="1185863"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dirty="0">
                  <a:solidFill>
                    <a:schemeClr val="bg1"/>
                  </a:solidFill>
                  <a:ea typeface="Arial Unicode MS" panose="020B0604020202020204" pitchFamily="34" charset="-128"/>
                  <a:cs typeface="Arial Unicode MS" panose="020B0604020202020204" pitchFamily="34" charset="-128"/>
                </a:rPr>
                <a:t>San Diego</a:t>
              </a:r>
              <a:endParaRPr lang="de-DE" altLang="de-DE" sz="1600" dirty="0">
                <a:solidFill>
                  <a:schemeClr val="bg1"/>
                </a:solidFill>
                <a:ea typeface="Arial Unicode MS" panose="020B0604020202020204" pitchFamily="34" charset="-128"/>
                <a:cs typeface="Arial Unicode MS" panose="020B0604020202020204" pitchFamily="34" charset="-128"/>
              </a:endParaRPr>
            </a:p>
          </p:txBody>
        </p:sp>
        <p:sp>
          <p:nvSpPr>
            <p:cNvPr id="23" name="Line 8"/>
            <p:cNvSpPr>
              <a:spLocks noChangeShapeType="1"/>
            </p:cNvSpPr>
            <p:nvPr/>
          </p:nvSpPr>
          <p:spPr bwMode="white">
            <a:xfrm>
              <a:off x="5970588" y="3932238"/>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24" name="Line 10"/>
            <p:cNvSpPr>
              <a:spLocks noChangeShapeType="1"/>
            </p:cNvSpPr>
            <p:nvPr/>
          </p:nvSpPr>
          <p:spPr bwMode="white">
            <a:xfrm>
              <a:off x="5219700" y="4221163"/>
              <a:ext cx="15843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25" name="Line 8"/>
            <p:cNvSpPr>
              <a:spLocks noChangeShapeType="1"/>
            </p:cNvSpPr>
            <p:nvPr/>
          </p:nvSpPr>
          <p:spPr bwMode="white">
            <a:xfrm>
              <a:off x="5219700" y="4221163"/>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26" name="Rectangle 5"/>
            <p:cNvSpPr>
              <a:spLocks noChangeArrowheads="1"/>
            </p:cNvSpPr>
            <p:nvPr/>
          </p:nvSpPr>
          <p:spPr bwMode="white">
            <a:xfrm>
              <a:off x="4570413" y="4508500"/>
              <a:ext cx="1243012"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dirty="0">
                  <a:solidFill>
                    <a:schemeClr val="bg1"/>
                  </a:solidFill>
                  <a:ea typeface="Arial Unicode MS" panose="020B0604020202020204" pitchFamily="34" charset="-128"/>
                  <a:cs typeface="Arial Unicode MS" panose="020B0604020202020204" pitchFamily="34" charset="-128"/>
                </a:rPr>
                <a:t>Heidelberg</a:t>
              </a:r>
              <a:endParaRPr lang="de-DE" altLang="de-DE" sz="1600" dirty="0">
                <a:solidFill>
                  <a:schemeClr val="bg1"/>
                </a:solidFill>
                <a:ea typeface="Arial Unicode MS" panose="020B0604020202020204" pitchFamily="34" charset="-128"/>
                <a:cs typeface="Arial Unicode MS" panose="020B0604020202020204" pitchFamily="34" charset="-128"/>
              </a:endParaRPr>
            </a:p>
          </p:txBody>
        </p:sp>
        <p:sp>
          <p:nvSpPr>
            <p:cNvPr id="27" name="Line 8"/>
            <p:cNvSpPr>
              <a:spLocks noChangeShapeType="1"/>
            </p:cNvSpPr>
            <p:nvPr/>
          </p:nvSpPr>
          <p:spPr bwMode="white">
            <a:xfrm>
              <a:off x="6804025" y="4221163"/>
              <a:ext cx="0" cy="288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endParaRPr lang="de-DE" dirty="0"/>
            </a:p>
          </p:txBody>
        </p:sp>
        <p:sp>
          <p:nvSpPr>
            <p:cNvPr id="28" name="Rectangle 5"/>
            <p:cNvSpPr>
              <a:spLocks noChangeArrowheads="1"/>
            </p:cNvSpPr>
            <p:nvPr/>
          </p:nvSpPr>
          <p:spPr bwMode="white">
            <a:xfrm>
              <a:off x="6294438" y="4519613"/>
              <a:ext cx="1084262" cy="349250"/>
            </a:xfrm>
            <a:prstGeom prst="rect">
              <a:avLst/>
            </a:prstGeom>
            <a:solidFill>
              <a:srgbClr val="004880"/>
            </a:solidFill>
            <a:ln w="12700" algn="ctr">
              <a:solidFill>
                <a:schemeClr val="tx1"/>
              </a:solidFill>
              <a:miter lim="800000"/>
              <a:headEnd/>
              <a:tailEnd/>
            </a:ln>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buClr>
                  <a:schemeClr val="accent1"/>
                </a:buClr>
                <a:buSzPct val="80000"/>
              </a:pPr>
              <a:r>
                <a:rPr lang="en-US" altLang="de-DE" sz="1600" dirty="0">
                  <a:solidFill>
                    <a:schemeClr val="bg1"/>
                  </a:solidFill>
                  <a:ea typeface="Arial Unicode MS" panose="020B0604020202020204" pitchFamily="34" charset="-128"/>
                  <a:cs typeface="Arial Unicode MS" panose="020B0604020202020204" pitchFamily="34" charset="-128"/>
                </a:rPr>
                <a:t>Hamburg</a:t>
              </a:r>
              <a:endParaRPr lang="de-DE" altLang="de-DE" sz="1600" dirty="0">
                <a:solidFill>
                  <a:schemeClr val="bg1"/>
                </a:solidFill>
                <a:ea typeface="Arial Unicode MS" panose="020B0604020202020204" pitchFamily="34" charset="-128"/>
                <a:cs typeface="Arial Unicode MS" panose="020B0604020202020204" pitchFamily="34" charset="-128"/>
              </a:endParaRPr>
            </a:p>
          </p:txBody>
        </p:sp>
        <p:sp>
          <p:nvSpPr>
            <p:cNvPr id="29" name="Rectangle 5"/>
            <p:cNvSpPr>
              <a:spLocks noChangeArrowheads="1"/>
            </p:cNvSpPr>
            <p:nvPr/>
          </p:nvSpPr>
          <p:spPr bwMode="white">
            <a:xfrm>
              <a:off x="7732713" y="1714500"/>
              <a:ext cx="7540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sz="1200" b="0" dirty="0">
                  <a:ea typeface="Arial Unicode MS" panose="020B0604020202020204" pitchFamily="34" charset="-128"/>
                  <a:cs typeface="Arial Unicode MS" panose="020B0604020202020204" pitchFamily="34" charset="-128"/>
                </a:rPr>
                <a:t>Concern</a:t>
              </a:r>
              <a:endParaRPr lang="de-DE" altLang="de-DE" sz="1200" b="0" dirty="0">
                <a:ea typeface="Arial Unicode MS" panose="020B0604020202020204" pitchFamily="34" charset="-128"/>
                <a:cs typeface="Arial Unicode MS" panose="020B0604020202020204" pitchFamily="34" charset="-128"/>
              </a:endParaRPr>
            </a:p>
          </p:txBody>
        </p:sp>
        <p:sp>
          <p:nvSpPr>
            <p:cNvPr id="30" name="Rectangle 5"/>
            <p:cNvSpPr>
              <a:spLocks noChangeArrowheads="1"/>
            </p:cNvSpPr>
            <p:nvPr/>
          </p:nvSpPr>
          <p:spPr bwMode="white">
            <a:xfrm>
              <a:off x="7550150" y="3597275"/>
              <a:ext cx="9477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sz="1200" b="0" dirty="0">
                  <a:ea typeface="Arial Unicode MS" panose="020B0604020202020204" pitchFamily="34" charset="-128"/>
                  <a:cs typeface="Arial Unicode MS" panose="020B0604020202020204" pitchFamily="34" charset="-128"/>
                </a:rPr>
                <a:t>Companies</a:t>
              </a:r>
              <a:endParaRPr lang="de-DE" altLang="de-DE" sz="1200" b="0" dirty="0">
                <a:ea typeface="Arial Unicode MS" panose="020B0604020202020204" pitchFamily="34" charset="-128"/>
                <a:cs typeface="Arial Unicode MS" panose="020B0604020202020204" pitchFamily="34" charset="-128"/>
              </a:endParaRPr>
            </a:p>
          </p:txBody>
        </p:sp>
        <p:sp>
          <p:nvSpPr>
            <p:cNvPr id="31" name="Rectangle 5"/>
            <p:cNvSpPr>
              <a:spLocks noChangeArrowheads="1"/>
            </p:cNvSpPr>
            <p:nvPr/>
          </p:nvSpPr>
          <p:spPr bwMode="white">
            <a:xfrm>
              <a:off x="7642225" y="4581525"/>
              <a:ext cx="8302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000" tIns="46800" rIns="90000" bIns="46800">
              <a:spAutoFit/>
            </a:bodyPr>
            <a:lstStyle>
              <a:lvl1pPr marL="244475" indent="-244475"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r" eaLnBrk="1" hangingPunct="1">
                <a:spcBef>
                  <a:spcPct val="0"/>
                </a:spcBef>
                <a:buClr>
                  <a:schemeClr val="accent1"/>
                </a:buClr>
                <a:buSzPct val="80000"/>
              </a:pPr>
              <a:r>
                <a:rPr lang="en-US" altLang="de-DE" sz="1200" b="0" dirty="0">
                  <a:ea typeface="Arial Unicode MS" panose="020B0604020202020204" pitchFamily="34" charset="-128"/>
                  <a:cs typeface="Arial Unicode MS" panose="020B0604020202020204" pitchFamily="34" charset="-128"/>
                </a:rPr>
                <a:t>Locations</a:t>
              </a:r>
              <a:endParaRPr lang="de-DE" altLang="de-DE" sz="1200" b="0" dirty="0">
                <a:ea typeface="Arial Unicode MS" panose="020B0604020202020204" pitchFamily="34" charset="-128"/>
                <a:cs typeface="Arial Unicode MS" panose="020B0604020202020204" pitchFamily="34" charset="-128"/>
              </a:endParaRPr>
            </a:p>
          </p:txBody>
        </p:sp>
      </p:grpSp>
    </p:spTree>
    <p:extLst>
      <p:ext uri="{BB962C8B-B14F-4D97-AF65-F5344CB8AC3E}">
        <p14:creationId xmlns:p14="http://schemas.microsoft.com/office/powerpoint/2010/main" val="1205015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Employees (US and Germany)</a:t>
            </a:r>
          </a:p>
        </p:txBody>
      </p:sp>
      <p:sp>
        <p:nvSpPr>
          <p:cNvPr id="3" name="Titel 2"/>
          <p:cNvSpPr>
            <a:spLocks noGrp="1"/>
          </p:cNvSpPr>
          <p:nvPr>
            <p:ph type="title"/>
          </p:nvPr>
        </p:nvSpPr>
        <p:spPr/>
        <p:txBody>
          <a:bodyPr/>
          <a:lstStyle/>
          <a:p>
            <a:r>
              <a:rPr lang="en-US" altLang="de-DE" dirty="0">
                <a:latin typeface="Arial" panose="020B0604020202020204" pitchFamily="34" charset="0"/>
              </a:rPr>
              <a:t>Organizational Structure (Human Resources)</a:t>
            </a:r>
            <a:endParaRPr lang="de-DE" dirty="0"/>
          </a:p>
        </p:txBody>
      </p:sp>
      <p:pic>
        <p:nvPicPr>
          <p:cNvPr id="4" name="Picture 32" descr="04_Employees_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7900" y="2570269"/>
            <a:ext cx="3744913" cy="2633662"/>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33" descr="04_Employees_U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7606" y="2570269"/>
            <a:ext cx="4876800" cy="3070225"/>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674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latin typeface="Arial" panose="020B0604020202020204" pitchFamily="34" charset="0"/>
              </a:rPr>
              <a:t>Agenda</a:t>
            </a:r>
            <a:endParaRPr lang="de-DE" dirty="0"/>
          </a:p>
        </p:txBody>
      </p:sp>
      <p:sp>
        <p:nvSpPr>
          <p:cNvPr id="3" name="Textplatzhalter 2"/>
          <p:cNvSpPr>
            <a:spLocks noGrp="1"/>
          </p:cNvSpPr>
          <p:nvPr>
            <p:ph type="body" sz="quarter" idx="4294967295"/>
          </p:nvPr>
        </p:nvSpPr>
        <p:spPr>
          <a:xfrm>
            <a:off x="324000" y="1692392"/>
            <a:ext cx="11545200" cy="3832705"/>
          </a:xfrm>
        </p:spPr>
        <p:txBody>
          <a:bodyPr/>
          <a:lstStyle/>
          <a:p>
            <a:r>
              <a:rPr lang="en-US" altLang="de-DE" dirty="0">
                <a:solidFill>
                  <a:srgbClr val="B2B2B2"/>
                </a:solidFill>
                <a:latin typeface="Arial" panose="020B0604020202020204" pitchFamily="34" charset="0"/>
              </a:rPr>
              <a:t>Global Bike Group</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Organizational Structure</a:t>
            </a:r>
          </a:p>
          <a:p>
            <a:endParaRPr lang="en-US" altLang="de-DE" dirty="0">
              <a:latin typeface="Arial" panose="020B0604020202020204" pitchFamily="34" charset="0"/>
            </a:endParaRPr>
          </a:p>
          <a:p>
            <a:r>
              <a:rPr lang="en-US" altLang="de-DE" dirty="0">
                <a:latin typeface="Arial" panose="020B0604020202020204" pitchFamily="34" charset="0"/>
              </a:rPr>
              <a:t>Products</a:t>
            </a:r>
          </a:p>
          <a:p>
            <a:endParaRPr lang="en-US" altLang="de-DE" dirty="0">
              <a:latin typeface="Arial" panose="020B0604020202020204" pitchFamily="34" charset="0"/>
            </a:endParaRPr>
          </a:p>
          <a:p>
            <a:r>
              <a:rPr lang="en-US" altLang="de-DE" dirty="0">
                <a:solidFill>
                  <a:srgbClr val="B2B2B2"/>
                </a:solidFill>
                <a:latin typeface="Arial" panose="020B0604020202020204" pitchFamily="34" charset="0"/>
              </a:rPr>
              <a:t>Business Partners</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Business Processes</a:t>
            </a:r>
          </a:p>
        </p:txBody>
      </p:sp>
    </p:spTree>
    <p:extLst>
      <p:ext uri="{BB962C8B-B14F-4D97-AF65-F5344CB8AC3E}">
        <p14:creationId xmlns:p14="http://schemas.microsoft.com/office/powerpoint/2010/main" val="755315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rgbClr val="666666"/>
                </a:solidFill>
              </a:rPr>
              <a:t>Fast Facts </a:t>
            </a:r>
            <a:r>
              <a:rPr lang="de-DE" dirty="0" err="1">
                <a:solidFill>
                  <a:srgbClr val="666666"/>
                </a:solidFill>
              </a:rPr>
              <a:t>about</a:t>
            </a:r>
            <a:r>
              <a:rPr lang="de-DE" dirty="0">
                <a:solidFill>
                  <a:srgbClr val="666666"/>
                </a:solidFill>
              </a:rPr>
              <a:t> SAP S/4HANA</a:t>
            </a:r>
            <a:br>
              <a:rPr lang="de-DE" altLang="de-DE" dirty="0"/>
            </a:br>
            <a:r>
              <a:rPr lang="de-DE" altLang="de-DE" sz="2400" b="0" dirty="0"/>
              <a:t>Data </a:t>
            </a:r>
            <a:r>
              <a:rPr lang="de-DE" altLang="de-DE" sz="2400" b="0" dirty="0" err="1"/>
              <a:t>Types</a:t>
            </a:r>
            <a:r>
              <a:rPr lang="de-DE" altLang="de-DE" sz="2400" b="0" dirty="0"/>
              <a:t> in ERP Systems </a:t>
            </a:r>
            <a:endParaRPr lang="de-DE" dirty="0"/>
          </a:p>
        </p:txBody>
      </p:sp>
      <p:graphicFrame>
        <p:nvGraphicFramePr>
          <p:cNvPr id="4" name="Tabelle 3"/>
          <p:cNvGraphicFramePr>
            <a:graphicFrameLocks noGrp="1"/>
          </p:cNvGraphicFramePr>
          <p:nvPr/>
        </p:nvGraphicFramePr>
        <p:xfrm>
          <a:off x="2578743" y="1937463"/>
          <a:ext cx="7035714" cy="3569885"/>
        </p:xfrm>
        <a:graphic>
          <a:graphicData uri="http://schemas.openxmlformats.org/drawingml/2006/table">
            <a:tbl>
              <a:tblPr firstRow="1" bandRow="1">
                <a:tableStyleId>{B301B821-A1FF-4177-AEE7-76D212191A09}</a:tableStyleId>
              </a:tblPr>
              <a:tblGrid>
                <a:gridCol w="2345238">
                  <a:extLst>
                    <a:ext uri="{9D8B030D-6E8A-4147-A177-3AD203B41FA5}">
                      <a16:colId xmlns:a16="http://schemas.microsoft.com/office/drawing/2014/main" val="20000"/>
                    </a:ext>
                  </a:extLst>
                </a:gridCol>
                <a:gridCol w="2345238">
                  <a:extLst>
                    <a:ext uri="{9D8B030D-6E8A-4147-A177-3AD203B41FA5}">
                      <a16:colId xmlns:a16="http://schemas.microsoft.com/office/drawing/2014/main" val="20001"/>
                    </a:ext>
                  </a:extLst>
                </a:gridCol>
                <a:gridCol w="2345238">
                  <a:extLst>
                    <a:ext uri="{9D8B030D-6E8A-4147-A177-3AD203B41FA5}">
                      <a16:colId xmlns:a16="http://schemas.microsoft.com/office/drawing/2014/main" val="20002"/>
                    </a:ext>
                  </a:extLst>
                </a:gridCol>
              </a:tblGrid>
              <a:tr h="890012">
                <a:tc>
                  <a:txBody>
                    <a:bodyPr/>
                    <a:lstStyle/>
                    <a:p>
                      <a:pPr algn="ctr"/>
                      <a:endParaRPr lang="en-DE" sz="1800" dirty="0"/>
                    </a:p>
                    <a:p>
                      <a:pPr algn="ctr"/>
                      <a:r>
                        <a:rPr lang="de-DE" sz="1800" dirty="0" err="1"/>
                        <a:t>Organizational</a:t>
                      </a:r>
                      <a:r>
                        <a:rPr lang="de-DE" sz="1800" dirty="0"/>
                        <a:t> Data</a:t>
                      </a:r>
                    </a:p>
                  </a:txBody>
                  <a:tcPr marT="45714" marB="457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DE" sz="1800" dirty="0"/>
                    </a:p>
                    <a:p>
                      <a:pPr algn="ctr"/>
                      <a:r>
                        <a:rPr lang="de-DE" sz="1800" dirty="0"/>
                        <a:t>Master Data</a:t>
                      </a:r>
                    </a:p>
                  </a:txBody>
                  <a:tcPr marT="45714" marB="457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DE" sz="1800" dirty="0"/>
                    </a:p>
                    <a:p>
                      <a:pPr algn="ctr"/>
                      <a:r>
                        <a:rPr lang="de-DE" sz="1800" dirty="0"/>
                        <a:t>Transaction Data</a:t>
                      </a:r>
                    </a:p>
                  </a:txBody>
                  <a:tcPr marT="45714" marB="457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01061">
                <a:tc>
                  <a:txBody>
                    <a:bodyPr/>
                    <a:lstStyle/>
                    <a:p>
                      <a:r>
                        <a:rPr lang="de-DE" sz="1800" dirty="0"/>
                        <a:t>Company</a:t>
                      </a:r>
                      <a:r>
                        <a:rPr lang="de-DE" sz="1800" baseline="0" dirty="0"/>
                        <a:t> Code</a:t>
                      </a:r>
                      <a:endParaRPr lang="de-DE" sz="1800" dirty="0"/>
                    </a:p>
                  </a:txBody>
                  <a:tcPr marT="45714" marB="457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de-DE" sz="1800" dirty="0"/>
                        <a:t>Person</a:t>
                      </a:r>
                    </a:p>
                  </a:txBody>
                  <a:tcPr marT="45714" marB="457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de-DE" sz="1800" dirty="0" err="1"/>
                        <a:t>Purchase</a:t>
                      </a:r>
                      <a:r>
                        <a:rPr lang="de-DE" sz="1800" dirty="0"/>
                        <a:t> Order</a:t>
                      </a:r>
                    </a:p>
                  </a:txBody>
                  <a:tcPr marT="45714" marB="457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01061">
                <a:tc>
                  <a:txBody>
                    <a:bodyPr/>
                    <a:lstStyle/>
                    <a:p>
                      <a:r>
                        <a:rPr lang="de-DE" sz="1800" dirty="0"/>
                        <a:t>Plant</a:t>
                      </a:r>
                    </a:p>
                  </a:txBody>
                  <a:tcPr marT="45714" marB="457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de-DE" sz="1800" dirty="0"/>
                        <a:t>Material</a:t>
                      </a:r>
                    </a:p>
                  </a:txBody>
                  <a:tcPr marT="45714" marB="457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de-DE" sz="1800" dirty="0" err="1"/>
                        <a:t>Invoice</a:t>
                      </a:r>
                      <a:endParaRPr lang="de-DE" sz="1800" dirty="0"/>
                    </a:p>
                  </a:txBody>
                  <a:tcPr marT="45714" marB="457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01061">
                <a:tc>
                  <a:txBody>
                    <a:bodyPr/>
                    <a:lstStyle/>
                    <a:p>
                      <a:r>
                        <a:rPr lang="de-DE" sz="1800" dirty="0"/>
                        <a:t>Storage </a:t>
                      </a:r>
                      <a:r>
                        <a:rPr lang="de-DE" sz="1800" dirty="0" err="1"/>
                        <a:t>Location</a:t>
                      </a:r>
                      <a:r>
                        <a:rPr lang="de-DE" sz="1800" dirty="0"/>
                        <a:t> </a:t>
                      </a:r>
                    </a:p>
                  </a:txBody>
                  <a:tcPr marT="45714" marB="457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de-DE" sz="1800" dirty="0"/>
                        <a:t>Customer</a:t>
                      </a:r>
                    </a:p>
                  </a:txBody>
                  <a:tcPr marT="45714" marB="457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de-DE" sz="1800" dirty="0"/>
                        <a:t>Quotation</a:t>
                      </a:r>
                    </a:p>
                  </a:txBody>
                  <a:tcPr marT="45714" marB="457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383400">
                <a:tc>
                  <a:txBody>
                    <a:bodyPr/>
                    <a:lstStyle/>
                    <a:p>
                      <a:r>
                        <a:rPr lang="de-DE" sz="1800" dirty="0"/>
                        <a:t>Distribution Channel</a:t>
                      </a:r>
                    </a:p>
                  </a:txBody>
                  <a:tcPr marT="45714" marB="457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de-DE" sz="1800" dirty="0" err="1"/>
                        <a:t>Vendor</a:t>
                      </a:r>
                      <a:endParaRPr lang="de-DE" sz="1800" dirty="0"/>
                    </a:p>
                  </a:txBody>
                  <a:tcPr marT="45714" marB="457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de-DE" sz="1800" dirty="0"/>
                        <a:t>Sales Order</a:t>
                      </a:r>
                    </a:p>
                  </a:txBody>
                  <a:tcPr marT="45714" marB="457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692229">
                <a:tc>
                  <a:txBody>
                    <a:bodyPr/>
                    <a:lstStyle/>
                    <a:p>
                      <a:r>
                        <a:rPr lang="de-DE" sz="1800" dirty="0" err="1"/>
                        <a:t>Purchasing</a:t>
                      </a:r>
                      <a:r>
                        <a:rPr lang="de-DE" sz="1800" dirty="0"/>
                        <a:t> </a:t>
                      </a:r>
                      <a:r>
                        <a:rPr lang="de-DE" sz="1800" dirty="0" err="1"/>
                        <a:t>Organization</a:t>
                      </a:r>
                      <a:endParaRPr lang="de-DE" sz="1800" dirty="0"/>
                    </a:p>
                  </a:txBody>
                  <a:tcPr marT="45714" marB="457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de-DE" sz="1800" dirty="0"/>
                        <a:t>Work </a:t>
                      </a:r>
                      <a:r>
                        <a:rPr lang="de-DE" sz="1800" dirty="0" err="1"/>
                        <a:t>Centre</a:t>
                      </a:r>
                      <a:endParaRPr lang="de-DE" sz="1800" dirty="0"/>
                    </a:p>
                  </a:txBody>
                  <a:tcPr marT="45714" marB="457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de-DE" sz="1800" dirty="0"/>
                        <a:t>Transportation Order</a:t>
                      </a:r>
                    </a:p>
                  </a:txBody>
                  <a:tcPr marT="45714" marB="457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r h="401061">
                <a:tc>
                  <a:txBody>
                    <a:bodyPr/>
                    <a:lstStyle/>
                    <a:p>
                      <a:r>
                        <a:rPr lang="de-DE" sz="1800" dirty="0"/>
                        <a:t>…</a:t>
                      </a:r>
                    </a:p>
                  </a:txBody>
                  <a:tcPr marT="45714" marB="457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de-DE" sz="1800" dirty="0"/>
                        <a:t>…</a:t>
                      </a:r>
                    </a:p>
                  </a:txBody>
                  <a:tcPr marT="45714" marB="457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de-DE" sz="1800" dirty="0"/>
                        <a:t>…</a:t>
                      </a:r>
                    </a:p>
                  </a:txBody>
                  <a:tcPr marT="45714" marB="4571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41362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latin typeface="Arial" panose="020B0604020202020204" pitchFamily="34" charset="0"/>
              </a:rPr>
              <a:t>Products</a:t>
            </a:r>
            <a:endParaRPr lang="de-DE" dirty="0"/>
          </a:p>
        </p:txBody>
      </p:sp>
      <p:sp>
        <p:nvSpPr>
          <p:cNvPr id="4" name="Rectangle 3"/>
          <p:cNvSpPr>
            <a:spLocks noGrp="1" noChangeArrowheads="1"/>
          </p:cNvSpPr>
          <p:nvPr>
            <p:ph idx="1"/>
          </p:nvPr>
        </p:nvSpPr>
        <p:spPr>
          <a:xfrm>
            <a:off x="324000" y="1691079"/>
            <a:ext cx="3574232" cy="4392042"/>
          </a:xfrm>
        </p:spPr>
        <p:txBody>
          <a:bodyPr/>
          <a:lstStyle/>
          <a:p>
            <a:r>
              <a:rPr lang="en-US" altLang="de-DE" dirty="0">
                <a:latin typeface="Arial" panose="020B0604020202020204" pitchFamily="34" charset="0"/>
              </a:rPr>
              <a:t>Trading Goods</a:t>
            </a:r>
          </a:p>
          <a:p>
            <a:pPr lvl="1"/>
            <a:r>
              <a:rPr lang="en-US" altLang="de-DE" dirty="0">
                <a:latin typeface="Arial" panose="020B0604020202020204" pitchFamily="34" charset="0"/>
              </a:rPr>
              <a:t>Accessories</a:t>
            </a:r>
          </a:p>
          <a:p>
            <a:pPr lvl="2"/>
            <a:r>
              <a:rPr lang="en-US" altLang="de-DE" dirty="0">
                <a:latin typeface="Arial" panose="020B0604020202020204" pitchFamily="34" charset="0"/>
              </a:rPr>
              <a:t>Safety Gear</a:t>
            </a:r>
          </a:p>
          <a:p>
            <a:pPr lvl="2"/>
            <a:r>
              <a:rPr lang="en-US" altLang="de-DE" dirty="0">
                <a:latin typeface="Arial" panose="020B0604020202020204" pitchFamily="34" charset="0"/>
              </a:rPr>
              <a:t>Other</a:t>
            </a:r>
          </a:p>
          <a:p>
            <a:pPr marL="808038" lvl="1"/>
            <a:endParaRPr lang="en-US" altLang="de-DE" dirty="0">
              <a:latin typeface="Arial" panose="020B0604020202020204" pitchFamily="34" charset="0"/>
            </a:endParaRPr>
          </a:p>
        </p:txBody>
      </p:sp>
      <p:sp>
        <p:nvSpPr>
          <p:cNvPr id="7" name="Rectangle 3"/>
          <p:cNvSpPr txBox="1">
            <a:spLocks noChangeArrowheads="1"/>
          </p:cNvSpPr>
          <p:nvPr/>
        </p:nvSpPr>
        <p:spPr bwMode="gray">
          <a:xfrm>
            <a:off x="5857707" y="1691079"/>
            <a:ext cx="3816350" cy="4857750"/>
          </a:xfrm>
          <a:prstGeom prst="rect">
            <a:avLst/>
          </a:prstGeom>
        </p:spPr>
        <p:txBody>
          <a:bodyPr vert="horz" lIns="0" tIns="0" rIns="0" bIns="0" rtlCol="0">
            <a:noAutofit/>
          </a:bodyPr>
          <a:lstStyle>
            <a:lvl1pPr marL="201600" indent="-201600" algn="l" defTabSz="1088776" rtl="0" eaLnBrk="1" latinLnBrk="0" hangingPunct="1">
              <a:spcBef>
                <a:spcPts val="0"/>
              </a:spcBef>
              <a:buClr>
                <a:schemeClr val="accent1"/>
              </a:buClr>
              <a:buSzPct val="100000"/>
              <a:buFont typeface="Wingdings" panose="05000000000000000000" pitchFamily="2" charset="2"/>
              <a:buChar char="§"/>
              <a:defRPr sz="1800" b="0" kern="1200">
                <a:solidFill>
                  <a:schemeClr val="tx1"/>
                </a:solidFill>
                <a:latin typeface="+mn-lt"/>
                <a:ea typeface="+mn-ea"/>
                <a:cs typeface="+mn-cs"/>
              </a:defRPr>
            </a:lvl1pPr>
            <a:lvl2pPr marL="417600" indent="-216000" algn="l" defTabSz="1088776" rtl="0" eaLnBrk="1" latinLnBrk="0" hangingPunct="1">
              <a:spcBef>
                <a:spcPts val="338"/>
              </a:spcBef>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540000" indent="-216000" algn="l" defTabSz="1088776" rtl="0" eaLnBrk="1" latinLnBrk="0" hangingPunct="1">
              <a:spcBef>
                <a:spcPts val="225"/>
              </a:spcBef>
              <a:buClr>
                <a:schemeClr val="accent1"/>
              </a:buClr>
              <a:buSzPct val="75000"/>
              <a:buFont typeface="Symbol" panose="05050102010706020507" pitchFamily="18" charset="2"/>
              <a:buChar char="-"/>
              <a:defRPr sz="1450" kern="1200">
                <a:solidFill>
                  <a:schemeClr val="tx1"/>
                </a:solidFill>
                <a:latin typeface="+mn-lt"/>
                <a:ea typeface="+mn-ea"/>
                <a:cs typeface="+mn-cs"/>
              </a:defRPr>
            </a:lvl3pPr>
            <a:lvl4pPr marL="720000" indent="-216000" algn="l" defTabSz="1088776" rtl="0" eaLnBrk="1" latinLnBrk="0" hangingPunct="1">
              <a:spcBef>
                <a:spcPts val="140"/>
              </a:spcBef>
              <a:buClr>
                <a:schemeClr val="accent1"/>
              </a:buClr>
              <a:buSzPct val="75000"/>
              <a:buFont typeface="Courier New" panose="02070309020205020404" pitchFamily="49" charset="0"/>
              <a:buChar char="o"/>
              <a:defRPr sz="1300" kern="1200" baseline="0">
                <a:solidFill>
                  <a:schemeClr val="tx1"/>
                </a:solidFill>
                <a:latin typeface="+mn-lt"/>
                <a:ea typeface="+mn-ea"/>
                <a:cs typeface="+mn-cs"/>
              </a:defRPr>
            </a:lvl4pPr>
            <a:lvl5pPr marL="540000" indent="-180000" algn="l" defTabSz="1088776" rtl="0" eaLnBrk="1" latinLnBrk="0" hangingPunct="1">
              <a:spcBef>
                <a:spcPts val="250"/>
              </a:spcBef>
              <a:buClr>
                <a:schemeClr val="tx1"/>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altLang="de-DE" dirty="0">
                <a:latin typeface="Arial" panose="020B0604020202020204" pitchFamily="34" charset="0"/>
              </a:rPr>
              <a:t>Raw Materials</a:t>
            </a:r>
          </a:p>
        </p:txBody>
      </p:sp>
      <p:pic>
        <p:nvPicPr>
          <p:cNvPr id="2" name="Grafik 1"/>
          <p:cNvPicPr>
            <a:picLocks noChangeAspect="1"/>
          </p:cNvPicPr>
          <p:nvPr/>
        </p:nvPicPr>
        <p:blipFill>
          <a:blip r:embed="rId3"/>
          <a:stretch>
            <a:fillRect/>
          </a:stretch>
        </p:blipFill>
        <p:spPr>
          <a:xfrm>
            <a:off x="8279976" y="1691079"/>
            <a:ext cx="2788161" cy="4724802"/>
          </a:xfrm>
          <a:prstGeom prst="rect">
            <a:avLst/>
          </a:prstGeom>
        </p:spPr>
      </p:pic>
      <p:pic>
        <p:nvPicPr>
          <p:cNvPr id="5" name="Grafik 4"/>
          <p:cNvPicPr>
            <a:picLocks noChangeAspect="1"/>
          </p:cNvPicPr>
          <p:nvPr/>
        </p:nvPicPr>
        <p:blipFill>
          <a:blip r:embed="rId4"/>
          <a:stretch>
            <a:fillRect/>
          </a:stretch>
        </p:blipFill>
        <p:spPr>
          <a:xfrm>
            <a:off x="639503" y="2972191"/>
            <a:ext cx="2943225" cy="2295525"/>
          </a:xfrm>
          <a:prstGeom prst="rect">
            <a:avLst/>
          </a:prstGeom>
        </p:spPr>
      </p:pic>
    </p:spTree>
    <p:extLst>
      <p:ext uri="{BB962C8B-B14F-4D97-AF65-F5344CB8AC3E}">
        <p14:creationId xmlns:p14="http://schemas.microsoft.com/office/powerpoint/2010/main" val="1465853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en-US" altLang="de-DE" dirty="0">
                <a:latin typeface="Arial" panose="020B0604020202020204" pitchFamily="34" charset="0"/>
              </a:rPr>
              <a:t>Semi-Finished Goods</a:t>
            </a:r>
          </a:p>
          <a:p>
            <a:endParaRPr lang="en-US" altLang="de-DE" dirty="0">
              <a:latin typeface="Arial" panose="020B0604020202020204" pitchFamily="34" charset="0"/>
            </a:endParaRPr>
          </a:p>
          <a:p>
            <a:endParaRPr lang="en-US" altLang="de-DE" dirty="0">
              <a:latin typeface="Arial" panose="020B0604020202020204" pitchFamily="34" charset="0"/>
            </a:endParaRPr>
          </a:p>
          <a:p>
            <a:endParaRPr lang="en-US" altLang="de-DE" dirty="0">
              <a:latin typeface="Arial" panose="020B0604020202020204" pitchFamily="34" charset="0"/>
            </a:endParaRPr>
          </a:p>
          <a:p>
            <a:endParaRPr lang="en-US" altLang="de-DE" dirty="0">
              <a:latin typeface="Arial" panose="020B0604020202020204" pitchFamily="34" charset="0"/>
            </a:endParaRPr>
          </a:p>
          <a:p>
            <a:r>
              <a:rPr lang="en-US" altLang="de-DE" dirty="0">
                <a:latin typeface="Arial" panose="020B0604020202020204" pitchFamily="34" charset="0"/>
              </a:rPr>
              <a:t>Finished Goods</a:t>
            </a:r>
          </a:p>
          <a:p>
            <a:pPr lvl="1"/>
            <a:r>
              <a:rPr lang="en-US" altLang="de-DE" dirty="0">
                <a:latin typeface="Arial" panose="020B0604020202020204" pitchFamily="34" charset="0"/>
              </a:rPr>
              <a:t>Touring Bikes (Deluxe, Professional) in three colors</a:t>
            </a:r>
          </a:p>
          <a:p>
            <a:pPr lvl="1"/>
            <a:r>
              <a:rPr lang="en-US" altLang="de-DE" dirty="0">
                <a:latin typeface="Arial" panose="020B0604020202020204" pitchFamily="34" charset="0"/>
              </a:rPr>
              <a:t>Off-Road Bikes (Men, Women)</a:t>
            </a:r>
          </a:p>
        </p:txBody>
      </p:sp>
      <p:sp>
        <p:nvSpPr>
          <p:cNvPr id="3" name="Titel 2"/>
          <p:cNvSpPr>
            <a:spLocks noGrp="1"/>
          </p:cNvSpPr>
          <p:nvPr>
            <p:ph type="title"/>
          </p:nvPr>
        </p:nvSpPr>
        <p:spPr/>
        <p:txBody>
          <a:bodyPr/>
          <a:lstStyle/>
          <a:p>
            <a:r>
              <a:rPr lang="en-US" altLang="de-DE" dirty="0">
                <a:latin typeface="Arial" panose="020B0604020202020204" pitchFamily="34" charset="0"/>
              </a:rPr>
              <a:t>Products</a:t>
            </a:r>
            <a:endParaRPr lang="de-DE" dirty="0"/>
          </a:p>
        </p:txBody>
      </p:sp>
      <p:pic>
        <p:nvPicPr>
          <p:cNvPr id="2" name="Grafik 1"/>
          <p:cNvPicPr>
            <a:picLocks noChangeAspect="1"/>
          </p:cNvPicPr>
          <p:nvPr/>
        </p:nvPicPr>
        <p:blipFill>
          <a:blip r:embed="rId3"/>
          <a:stretch>
            <a:fillRect/>
          </a:stretch>
        </p:blipFill>
        <p:spPr>
          <a:xfrm>
            <a:off x="1403267" y="2119563"/>
            <a:ext cx="4143375" cy="676275"/>
          </a:xfrm>
          <a:prstGeom prst="rect">
            <a:avLst/>
          </a:prstGeom>
        </p:spPr>
      </p:pic>
      <p:pic>
        <p:nvPicPr>
          <p:cNvPr id="4" name="Grafik 3"/>
          <p:cNvPicPr>
            <a:picLocks noChangeAspect="1"/>
          </p:cNvPicPr>
          <p:nvPr/>
        </p:nvPicPr>
        <p:blipFill>
          <a:blip r:embed="rId4"/>
          <a:stretch>
            <a:fillRect/>
          </a:stretch>
        </p:blipFill>
        <p:spPr>
          <a:xfrm>
            <a:off x="1403267" y="4178551"/>
            <a:ext cx="4067175" cy="1809750"/>
          </a:xfrm>
          <a:prstGeom prst="rect">
            <a:avLst/>
          </a:prstGeom>
        </p:spPr>
      </p:pic>
    </p:spTree>
    <p:extLst>
      <p:ext uri="{BB962C8B-B14F-4D97-AF65-F5344CB8AC3E}">
        <p14:creationId xmlns:p14="http://schemas.microsoft.com/office/powerpoint/2010/main" val="2219410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latin typeface="Arial" panose="020B0604020202020204" pitchFamily="34" charset="0"/>
              </a:rPr>
              <a:t>Agenda</a:t>
            </a:r>
            <a:endParaRPr lang="de-DE" dirty="0"/>
          </a:p>
        </p:txBody>
      </p:sp>
      <p:sp>
        <p:nvSpPr>
          <p:cNvPr id="3" name="Textplatzhalter 2"/>
          <p:cNvSpPr>
            <a:spLocks noGrp="1"/>
          </p:cNvSpPr>
          <p:nvPr>
            <p:ph type="body" sz="quarter" idx="4294967295"/>
          </p:nvPr>
        </p:nvSpPr>
        <p:spPr>
          <a:xfrm>
            <a:off x="324000" y="1692392"/>
            <a:ext cx="11545200" cy="3832705"/>
          </a:xfrm>
        </p:spPr>
        <p:txBody>
          <a:bodyPr/>
          <a:lstStyle/>
          <a:p>
            <a:r>
              <a:rPr lang="en-US" altLang="de-DE" dirty="0">
                <a:solidFill>
                  <a:srgbClr val="B2B2B2"/>
                </a:solidFill>
                <a:latin typeface="Arial" panose="020B0604020202020204" pitchFamily="34" charset="0"/>
              </a:rPr>
              <a:t>Global Bike Group</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Organizational Structure</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Products</a:t>
            </a:r>
          </a:p>
          <a:p>
            <a:endParaRPr lang="en-US" altLang="de-DE" dirty="0">
              <a:latin typeface="Arial" panose="020B0604020202020204" pitchFamily="34" charset="0"/>
            </a:endParaRPr>
          </a:p>
          <a:p>
            <a:r>
              <a:rPr lang="en-US" altLang="de-DE" dirty="0">
                <a:latin typeface="Arial" panose="020B0604020202020204" pitchFamily="34" charset="0"/>
              </a:rPr>
              <a:t>Business Partners</a:t>
            </a:r>
          </a:p>
          <a:p>
            <a:endParaRPr lang="en-US" altLang="de-DE" dirty="0">
              <a:latin typeface="Arial" panose="020B0604020202020204" pitchFamily="34" charset="0"/>
            </a:endParaRPr>
          </a:p>
          <a:p>
            <a:r>
              <a:rPr lang="en-US" altLang="de-DE" dirty="0">
                <a:solidFill>
                  <a:srgbClr val="B2B2B2"/>
                </a:solidFill>
                <a:latin typeface="Arial" panose="020B0604020202020204" pitchFamily="34" charset="0"/>
              </a:rPr>
              <a:t>Business Processes</a:t>
            </a:r>
          </a:p>
        </p:txBody>
      </p:sp>
    </p:spTree>
    <p:extLst>
      <p:ext uri="{BB962C8B-B14F-4D97-AF65-F5344CB8AC3E}">
        <p14:creationId xmlns:p14="http://schemas.microsoft.com/office/powerpoint/2010/main" val="4282204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de-DE" dirty="0">
                <a:latin typeface="Arial" panose="020B0604020202020204" pitchFamily="34" charset="0"/>
              </a:rPr>
              <a:t>Customers (US and Germany)</a:t>
            </a:r>
          </a:p>
        </p:txBody>
      </p:sp>
      <p:sp>
        <p:nvSpPr>
          <p:cNvPr id="3" name="Titel 2"/>
          <p:cNvSpPr>
            <a:spLocks noGrp="1"/>
          </p:cNvSpPr>
          <p:nvPr>
            <p:ph type="title"/>
          </p:nvPr>
        </p:nvSpPr>
        <p:spPr/>
        <p:txBody>
          <a:bodyPr/>
          <a:lstStyle/>
          <a:p>
            <a:r>
              <a:rPr lang="en-US" altLang="de-DE" dirty="0">
                <a:latin typeface="Arial" panose="020B0604020202020204" pitchFamily="34" charset="0"/>
              </a:rPr>
              <a:t>Business Partners</a:t>
            </a:r>
            <a:endParaRPr lang="de-DE" dirty="0"/>
          </a:p>
        </p:txBody>
      </p:sp>
      <p:pic>
        <p:nvPicPr>
          <p:cNvPr id="5" name="Grafik 4"/>
          <p:cNvPicPr>
            <a:picLocks noChangeAspect="1"/>
          </p:cNvPicPr>
          <p:nvPr/>
        </p:nvPicPr>
        <p:blipFill>
          <a:blip r:embed="rId3"/>
          <a:stretch>
            <a:fillRect/>
          </a:stretch>
        </p:blipFill>
        <p:spPr>
          <a:xfrm>
            <a:off x="2181269" y="2372318"/>
            <a:ext cx="3915331" cy="2395948"/>
          </a:xfrm>
          <a:prstGeom prst="rect">
            <a:avLst/>
          </a:prstGeom>
        </p:spPr>
      </p:pic>
      <p:pic>
        <p:nvPicPr>
          <p:cNvPr id="7" name="Grafik 6"/>
          <p:cNvPicPr>
            <a:picLocks noChangeAspect="1"/>
          </p:cNvPicPr>
          <p:nvPr/>
        </p:nvPicPr>
        <p:blipFill>
          <a:blip r:embed="rId4"/>
          <a:stretch>
            <a:fillRect/>
          </a:stretch>
        </p:blipFill>
        <p:spPr>
          <a:xfrm>
            <a:off x="7366755" y="3691703"/>
            <a:ext cx="3866266" cy="2391418"/>
          </a:xfrm>
          <a:prstGeom prst="rect">
            <a:avLst/>
          </a:prstGeom>
        </p:spPr>
      </p:pic>
    </p:spTree>
    <p:extLst>
      <p:ext uri="{BB962C8B-B14F-4D97-AF65-F5344CB8AC3E}">
        <p14:creationId xmlns:p14="http://schemas.microsoft.com/office/powerpoint/2010/main" val="1982904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altLang="de-DE" dirty="0">
                <a:latin typeface="Arial" panose="020B0604020202020204" pitchFamily="34" charset="0"/>
              </a:rPr>
              <a:t>Vendors (US and Germany)</a:t>
            </a:r>
          </a:p>
        </p:txBody>
      </p:sp>
      <p:sp>
        <p:nvSpPr>
          <p:cNvPr id="3" name="Titel 2"/>
          <p:cNvSpPr>
            <a:spLocks noGrp="1"/>
          </p:cNvSpPr>
          <p:nvPr>
            <p:ph type="title"/>
          </p:nvPr>
        </p:nvSpPr>
        <p:spPr/>
        <p:txBody>
          <a:bodyPr/>
          <a:lstStyle/>
          <a:p>
            <a:r>
              <a:rPr lang="en-US" altLang="de-DE" dirty="0">
                <a:latin typeface="Arial" panose="020B0604020202020204" pitchFamily="34" charset="0"/>
              </a:rPr>
              <a:t>Business Partners</a:t>
            </a:r>
          </a:p>
        </p:txBody>
      </p:sp>
      <p:pic>
        <p:nvPicPr>
          <p:cNvPr id="6" name="Grafik 5"/>
          <p:cNvPicPr>
            <a:picLocks noChangeAspect="1"/>
          </p:cNvPicPr>
          <p:nvPr/>
        </p:nvPicPr>
        <p:blipFill>
          <a:blip r:embed="rId3"/>
          <a:stretch>
            <a:fillRect/>
          </a:stretch>
        </p:blipFill>
        <p:spPr>
          <a:xfrm>
            <a:off x="2181269" y="2372318"/>
            <a:ext cx="4052839" cy="2325135"/>
          </a:xfrm>
          <a:prstGeom prst="rect">
            <a:avLst/>
          </a:prstGeom>
        </p:spPr>
      </p:pic>
      <p:pic>
        <p:nvPicPr>
          <p:cNvPr id="8" name="Grafik 7"/>
          <p:cNvPicPr>
            <a:picLocks noChangeAspect="1"/>
          </p:cNvPicPr>
          <p:nvPr/>
        </p:nvPicPr>
        <p:blipFill>
          <a:blip r:embed="rId4"/>
          <a:stretch>
            <a:fillRect/>
          </a:stretch>
        </p:blipFill>
        <p:spPr>
          <a:xfrm>
            <a:off x="7366755" y="3691703"/>
            <a:ext cx="4107469" cy="2325135"/>
          </a:xfrm>
          <a:prstGeom prst="rect">
            <a:avLst/>
          </a:prstGeom>
        </p:spPr>
      </p:pic>
    </p:spTree>
    <p:extLst>
      <p:ext uri="{BB962C8B-B14F-4D97-AF65-F5344CB8AC3E}">
        <p14:creationId xmlns:p14="http://schemas.microsoft.com/office/powerpoint/2010/main" val="2771822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latin typeface="Arial" panose="020B0604020202020204" pitchFamily="34" charset="0"/>
              </a:rPr>
              <a:t>Agenda</a:t>
            </a:r>
            <a:endParaRPr lang="de-DE" dirty="0"/>
          </a:p>
        </p:txBody>
      </p:sp>
      <p:sp>
        <p:nvSpPr>
          <p:cNvPr id="3" name="Textplatzhalter 2"/>
          <p:cNvSpPr>
            <a:spLocks noGrp="1"/>
          </p:cNvSpPr>
          <p:nvPr>
            <p:ph type="body" sz="quarter" idx="4294967295"/>
          </p:nvPr>
        </p:nvSpPr>
        <p:spPr>
          <a:xfrm>
            <a:off x="324000" y="1692392"/>
            <a:ext cx="11545200" cy="3832705"/>
          </a:xfrm>
        </p:spPr>
        <p:txBody>
          <a:bodyPr/>
          <a:lstStyle/>
          <a:p>
            <a:r>
              <a:rPr lang="en-US" altLang="de-DE" dirty="0">
                <a:solidFill>
                  <a:srgbClr val="B2B2B2"/>
                </a:solidFill>
                <a:latin typeface="Arial" panose="020B0604020202020204" pitchFamily="34" charset="0"/>
              </a:rPr>
              <a:t>Global Bike Group</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Organizational Structure</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Products</a:t>
            </a:r>
          </a:p>
          <a:p>
            <a:endParaRPr lang="en-US" altLang="de-DE" dirty="0">
              <a:solidFill>
                <a:srgbClr val="B2B2B2"/>
              </a:solidFill>
              <a:latin typeface="Arial" panose="020B0604020202020204" pitchFamily="34" charset="0"/>
            </a:endParaRPr>
          </a:p>
          <a:p>
            <a:r>
              <a:rPr lang="en-US" altLang="de-DE" dirty="0">
                <a:solidFill>
                  <a:srgbClr val="B2B2B2"/>
                </a:solidFill>
                <a:latin typeface="Arial" panose="020B0604020202020204" pitchFamily="34" charset="0"/>
              </a:rPr>
              <a:t>Business Partners</a:t>
            </a:r>
          </a:p>
          <a:p>
            <a:endParaRPr lang="en-US" altLang="de-DE" dirty="0">
              <a:latin typeface="Arial" panose="020B0604020202020204" pitchFamily="34" charset="0"/>
            </a:endParaRPr>
          </a:p>
          <a:p>
            <a:r>
              <a:rPr lang="en-US" altLang="de-DE" dirty="0">
                <a:latin typeface="Arial" panose="020B0604020202020204" pitchFamily="34" charset="0"/>
              </a:rPr>
              <a:t>Business Processes</a:t>
            </a:r>
          </a:p>
        </p:txBody>
      </p:sp>
    </p:spTree>
    <p:extLst>
      <p:ext uri="{BB962C8B-B14F-4D97-AF65-F5344CB8AC3E}">
        <p14:creationId xmlns:p14="http://schemas.microsoft.com/office/powerpoint/2010/main" val="319226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idx="1"/>
          </p:nvPr>
        </p:nvSpPr>
        <p:spPr/>
        <p:txBody>
          <a:bodyPr/>
          <a:lstStyle/>
          <a:p>
            <a:pPr>
              <a:tabLst>
                <a:tab pos="1971675" algn="l"/>
              </a:tabLst>
            </a:pPr>
            <a:endParaRPr lang="en-US" altLang="de-DE" sz="1200" dirty="0"/>
          </a:p>
          <a:p>
            <a:pPr>
              <a:lnSpc>
                <a:spcPct val="250000"/>
              </a:lnSpc>
              <a:tabLst>
                <a:tab pos="1971675" algn="l"/>
              </a:tabLst>
            </a:pPr>
            <a:r>
              <a:rPr lang="en-US" altLang="de-DE" sz="2000" dirty="0"/>
              <a:t>Enables a company to support and optimize its business processes</a:t>
            </a:r>
          </a:p>
          <a:p>
            <a:pPr>
              <a:lnSpc>
                <a:spcPct val="250000"/>
              </a:lnSpc>
              <a:tabLst>
                <a:tab pos="1971675" algn="l"/>
              </a:tabLst>
            </a:pPr>
            <a:r>
              <a:rPr lang="en-US" altLang="de-DE" sz="2000" dirty="0"/>
              <a:t>Helps the organization run smoothly</a:t>
            </a:r>
          </a:p>
          <a:p>
            <a:pPr>
              <a:lnSpc>
                <a:spcPct val="250000"/>
              </a:lnSpc>
              <a:tabLst>
                <a:tab pos="1971675" algn="l"/>
              </a:tabLst>
            </a:pPr>
            <a:r>
              <a:rPr lang="en-US" altLang="de-DE" sz="2000" dirty="0"/>
              <a:t>Real-time environment, Scalable and flexible</a:t>
            </a:r>
          </a:p>
          <a:p>
            <a:pPr>
              <a:lnSpc>
                <a:spcPct val="250000"/>
              </a:lnSpc>
              <a:tabLst>
                <a:tab pos="1971675" algn="l"/>
              </a:tabLst>
            </a:pPr>
            <a:r>
              <a:rPr lang="en-US" altLang="de-DE" sz="2000" dirty="0">
                <a:solidFill>
                  <a:sysClr val="windowText" lastClr="000000"/>
                </a:solidFill>
              </a:rPr>
              <a:t>Collections of logically related transactions within</a:t>
            </a:r>
          </a:p>
          <a:p>
            <a:pPr marL="0" indent="0">
              <a:lnSpc>
                <a:spcPct val="250000"/>
              </a:lnSpc>
              <a:buNone/>
              <a:tabLst>
                <a:tab pos="1971675" algn="l"/>
              </a:tabLst>
            </a:pPr>
            <a:r>
              <a:rPr lang="en-US" altLang="de-DE" sz="2000" dirty="0">
                <a:solidFill>
                  <a:sysClr val="windowText" lastClr="000000"/>
                </a:solidFill>
              </a:rPr>
              <a:t>   identifiable business functions</a:t>
            </a:r>
          </a:p>
          <a:p>
            <a:pPr>
              <a:tabLst>
                <a:tab pos="1971675" algn="l"/>
              </a:tabLst>
            </a:pPr>
            <a:endParaRPr lang="en-US" altLang="de-DE" dirty="0"/>
          </a:p>
          <a:p>
            <a:endParaRPr lang="de-DE" dirty="0"/>
          </a:p>
        </p:txBody>
      </p:sp>
      <p:sp>
        <p:nvSpPr>
          <p:cNvPr id="2" name="Titel 1"/>
          <p:cNvSpPr>
            <a:spLocks noGrp="1"/>
          </p:cNvSpPr>
          <p:nvPr>
            <p:ph type="title"/>
          </p:nvPr>
        </p:nvSpPr>
        <p:spPr/>
        <p:txBody>
          <a:bodyPr/>
          <a:lstStyle/>
          <a:p>
            <a:r>
              <a:rPr lang="de-DE" dirty="0">
                <a:solidFill>
                  <a:srgbClr val="666666"/>
                </a:solidFill>
              </a:rPr>
              <a:t>Fast Facts </a:t>
            </a:r>
            <a:r>
              <a:rPr lang="de-DE" dirty="0" err="1">
                <a:solidFill>
                  <a:srgbClr val="666666"/>
                </a:solidFill>
              </a:rPr>
              <a:t>about</a:t>
            </a:r>
            <a:r>
              <a:rPr lang="de-DE" dirty="0">
                <a:solidFill>
                  <a:srgbClr val="666666"/>
                </a:solidFill>
              </a:rPr>
              <a:t> SAP S/4HANA</a:t>
            </a:r>
            <a:br>
              <a:rPr lang="en-US" altLang="de-DE" dirty="0"/>
            </a:br>
            <a:r>
              <a:rPr lang="en-US" altLang="de-DE" b="0" dirty="0"/>
              <a:t>Enterprise Resource Planning (SAP ERP)</a:t>
            </a:r>
            <a:endParaRPr lang="de-DE" dirty="0"/>
          </a:p>
        </p:txBody>
      </p:sp>
      <p:grpSp>
        <p:nvGrpSpPr>
          <p:cNvPr id="4" name="Gruppieren 3"/>
          <p:cNvGrpSpPr/>
          <p:nvPr/>
        </p:nvGrpSpPr>
        <p:grpSpPr>
          <a:xfrm>
            <a:off x="7127615" y="3006811"/>
            <a:ext cx="3762806" cy="2754232"/>
            <a:chOff x="1136180" y="4515479"/>
            <a:chExt cx="2835790" cy="2230614"/>
          </a:xfrm>
        </p:grpSpPr>
        <p:sp>
          <p:nvSpPr>
            <p:cNvPr id="5" name="Sechseck 4"/>
            <p:cNvSpPr/>
            <p:nvPr/>
          </p:nvSpPr>
          <p:spPr>
            <a:xfrm>
              <a:off x="3156458" y="6048249"/>
              <a:ext cx="809499" cy="697844"/>
            </a:xfrm>
            <a:prstGeom prst="hexagon">
              <a:avLst/>
            </a:prstGeom>
            <a:solidFill>
              <a:schemeClr val="bg1"/>
            </a:solidFill>
            <a:ln w="38100">
              <a:solidFill>
                <a:schemeClr val="accent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ysClr val="windowText" lastClr="000000"/>
                </a:solidFill>
              </a:endParaRPr>
            </a:p>
          </p:txBody>
        </p:sp>
        <p:sp>
          <p:nvSpPr>
            <p:cNvPr id="6" name="Sechseck 5"/>
            <p:cNvSpPr/>
            <p:nvPr/>
          </p:nvSpPr>
          <p:spPr>
            <a:xfrm>
              <a:off x="1818454" y="4524550"/>
              <a:ext cx="809499" cy="697844"/>
            </a:xfrm>
            <a:prstGeom prst="hexagon">
              <a:avLst/>
            </a:prstGeom>
            <a:solidFill>
              <a:schemeClr val="bg1"/>
            </a:solidFill>
            <a:ln w="38100">
              <a:solidFill>
                <a:schemeClr val="accent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ysClr val="windowText" lastClr="000000"/>
                </a:solidFill>
              </a:endParaRPr>
            </a:p>
          </p:txBody>
        </p:sp>
        <p:sp>
          <p:nvSpPr>
            <p:cNvPr id="7" name="Sechseck 6"/>
            <p:cNvSpPr/>
            <p:nvPr/>
          </p:nvSpPr>
          <p:spPr>
            <a:xfrm>
              <a:off x="2480197" y="4889661"/>
              <a:ext cx="809499" cy="697844"/>
            </a:xfrm>
            <a:prstGeom prst="hexagon">
              <a:avLst/>
            </a:prstGeom>
            <a:solidFill>
              <a:schemeClr val="bg1"/>
            </a:solidFill>
            <a:ln w="38100">
              <a:solidFill>
                <a:schemeClr val="accent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ysClr val="windowText" lastClr="000000"/>
                </a:solidFill>
              </a:endParaRPr>
            </a:p>
          </p:txBody>
        </p:sp>
        <p:sp>
          <p:nvSpPr>
            <p:cNvPr id="8" name="Sechseck 7"/>
            <p:cNvSpPr/>
            <p:nvPr/>
          </p:nvSpPr>
          <p:spPr>
            <a:xfrm>
              <a:off x="1136180" y="4903033"/>
              <a:ext cx="809499" cy="697844"/>
            </a:xfrm>
            <a:prstGeom prst="hexagon">
              <a:avLst/>
            </a:prstGeom>
            <a:solidFill>
              <a:schemeClr val="bg1"/>
            </a:solidFill>
            <a:ln w="38100">
              <a:solidFill>
                <a:schemeClr val="accent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ysClr val="windowText" lastClr="000000"/>
                </a:solidFill>
              </a:endParaRPr>
            </a:p>
          </p:txBody>
        </p:sp>
        <p:sp>
          <p:nvSpPr>
            <p:cNvPr id="9" name="Sechseck 8"/>
            <p:cNvSpPr/>
            <p:nvPr/>
          </p:nvSpPr>
          <p:spPr>
            <a:xfrm>
              <a:off x="1136180" y="5663239"/>
              <a:ext cx="809499" cy="697844"/>
            </a:xfrm>
            <a:prstGeom prst="hexagon">
              <a:avLst/>
            </a:prstGeom>
            <a:solidFill>
              <a:schemeClr val="bg1"/>
            </a:solidFill>
            <a:ln w="38100">
              <a:solidFill>
                <a:schemeClr val="accent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ysClr val="windowText" lastClr="000000"/>
                </a:solidFill>
              </a:endParaRPr>
            </a:p>
          </p:txBody>
        </p:sp>
        <p:sp>
          <p:nvSpPr>
            <p:cNvPr id="10" name="Sechseck 9"/>
            <p:cNvSpPr/>
            <p:nvPr/>
          </p:nvSpPr>
          <p:spPr>
            <a:xfrm>
              <a:off x="2480196" y="5656401"/>
              <a:ext cx="809499" cy="697844"/>
            </a:xfrm>
            <a:prstGeom prst="hexagon">
              <a:avLst/>
            </a:prstGeom>
            <a:solidFill>
              <a:schemeClr val="bg1"/>
            </a:solidFill>
            <a:ln w="38100">
              <a:solidFill>
                <a:schemeClr val="accent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ysClr val="windowText" lastClr="000000"/>
                </a:solidFill>
              </a:endParaRPr>
            </a:p>
          </p:txBody>
        </p:sp>
        <p:sp>
          <p:nvSpPr>
            <p:cNvPr id="11" name="Sechseck 10"/>
            <p:cNvSpPr/>
            <p:nvPr/>
          </p:nvSpPr>
          <p:spPr>
            <a:xfrm>
              <a:off x="1818454" y="5281516"/>
              <a:ext cx="809499" cy="697844"/>
            </a:xfrm>
            <a:prstGeom prst="hexagon">
              <a:avLst/>
            </a:prstGeom>
            <a:solidFill>
              <a:schemeClr val="bg1"/>
            </a:solidFill>
            <a:ln w="38100">
              <a:solidFill>
                <a:schemeClr val="accent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ysClr val="windowText" lastClr="000000"/>
                </a:solidFill>
              </a:endParaRPr>
            </a:p>
          </p:txBody>
        </p:sp>
        <p:sp>
          <p:nvSpPr>
            <p:cNvPr id="12" name="Sechseck 11"/>
            <p:cNvSpPr/>
            <p:nvPr/>
          </p:nvSpPr>
          <p:spPr>
            <a:xfrm>
              <a:off x="1818454" y="6038481"/>
              <a:ext cx="809499" cy="697844"/>
            </a:xfrm>
            <a:prstGeom prst="hexagon">
              <a:avLst/>
            </a:prstGeom>
            <a:solidFill>
              <a:schemeClr val="bg1"/>
            </a:solidFill>
            <a:ln w="38100">
              <a:solidFill>
                <a:schemeClr val="accent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ysClr val="windowText" lastClr="000000"/>
                </a:solidFill>
              </a:endParaRPr>
            </a:p>
          </p:txBody>
        </p:sp>
        <p:sp>
          <p:nvSpPr>
            <p:cNvPr id="13" name="Sechseck 12"/>
            <p:cNvSpPr/>
            <p:nvPr/>
          </p:nvSpPr>
          <p:spPr>
            <a:xfrm>
              <a:off x="3162471" y="5277918"/>
              <a:ext cx="809499" cy="697844"/>
            </a:xfrm>
            <a:prstGeom prst="hexagon">
              <a:avLst/>
            </a:prstGeom>
            <a:solidFill>
              <a:schemeClr val="bg1"/>
            </a:solidFill>
            <a:ln w="38100">
              <a:solidFill>
                <a:schemeClr val="accent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ysClr val="windowText" lastClr="000000"/>
                </a:solidFill>
              </a:endParaRPr>
            </a:p>
          </p:txBody>
        </p:sp>
        <p:sp>
          <p:nvSpPr>
            <p:cNvPr id="14" name="Sechseck 13"/>
            <p:cNvSpPr/>
            <p:nvPr/>
          </p:nvSpPr>
          <p:spPr>
            <a:xfrm>
              <a:off x="3156458" y="4515479"/>
              <a:ext cx="809499" cy="697844"/>
            </a:xfrm>
            <a:prstGeom prst="hexagon">
              <a:avLst/>
            </a:prstGeom>
            <a:solidFill>
              <a:schemeClr val="bg1"/>
            </a:solidFill>
            <a:ln w="38100">
              <a:solidFill>
                <a:schemeClr val="accent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ysClr val="windowText" lastClr="000000"/>
                </a:solidFill>
              </a:endParaRPr>
            </a:p>
          </p:txBody>
        </p:sp>
        <p:sp>
          <p:nvSpPr>
            <p:cNvPr id="15" name="Textfeld 14"/>
            <p:cNvSpPr txBox="1"/>
            <p:nvPr/>
          </p:nvSpPr>
          <p:spPr>
            <a:xfrm>
              <a:off x="1178509" y="5073081"/>
              <a:ext cx="719936" cy="400110"/>
            </a:xfrm>
            <a:prstGeom prst="rect">
              <a:avLst/>
            </a:prstGeom>
            <a:noFill/>
          </p:spPr>
          <p:txBody>
            <a:bodyPr wrap="square" rtlCol="0">
              <a:spAutoFit/>
            </a:bodyPr>
            <a:lstStyle/>
            <a:p>
              <a:pPr algn="ctr"/>
              <a:r>
                <a:rPr lang="de-DE" sz="1000" dirty="0">
                  <a:solidFill>
                    <a:sysClr val="windowText" lastClr="000000"/>
                  </a:solidFill>
                  <a:latin typeface="+mn-lt"/>
                </a:rPr>
                <a:t>Sell</a:t>
              </a:r>
              <a:br>
                <a:rPr lang="de-DE" sz="1000" dirty="0">
                  <a:solidFill>
                    <a:sysClr val="windowText" lastClr="000000"/>
                  </a:solidFill>
                  <a:latin typeface="+mn-lt"/>
                </a:rPr>
              </a:br>
              <a:r>
                <a:rPr lang="de-DE" sz="1000" dirty="0">
                  <a:solidFill>
                    <a:sysClr val="windowText" lastClr="000000"/>
                  </a:solidFill>
                  <a:latin typeface="+mn-lt"/>
                </a:rPr>
                <a:t>(SD)</a:t>
              </a:r>
            </a:p>
          </p:txBody>
        </p:sp>
        <p:sp>
          <p:nvSpPr>
            <p:cNvPr id="16" name="Textfeld 15"/>
            <p:cNvSpPr txBox="1"/>
            <p:nvPr/>
          </p:nvSpPr>
          <p:spPr>
            <a:xfrm>
              <a:off x="1720224" y="4640206"/>
              <a:ext cx="1018185" cy="400110"/>
            </a:xfrm>
            <a:prstGeom prst="rect">
              <a:avLst/>
            </a:prstGeom>
            <a:noFill/>
          </p:spPr>
          <p:txBody>
            <a:bodyPr wrap="square" rtlCol="0">
              <a:spAutoFit/>
            </a:bodyPr>
            <a:lstStyle/>
            <a:p>
              <a:pPr algn="ctr"/>
              <a:r>
                <a:rPr lang="de-DE" sz="1000" dirty="0" err="1">
                  <a:solidFill>
                    <a:sysClr val="windowText" lastClr="000000"/>
                  </a:solidFill>
                  <a:latin typeface="+mn-lt"/>
                </a:rPr>
                <a:t>Buy</a:t>
              </a:r>
              <a:br>
                <a:rPr lang="de-DE" sz="1000" dirty="0">
                  <a:solidFill>
                    <a:sysClr val="windowText" lastClr="000000"/>
                  </a:solidFill>
                  <a:latin typeface="+mn-lt"/>
                </a:rPr>
              </a:br>
              <a:r>
                <a:rPr lang="de-DE" sz="1000" dirty="0">
                  <a:solidFill>
                    <a:sysClr val="windowText" lastClr="000000"/>
                  </a:solidFill>
                  <a:latin typeface="+mn-lt"/>
                </a:rPr>
                <a:t>(MM)</a:t>
              </a:r>
            </a:p>
          </p:txBody>
        </p:sp>
        <p:sp>
          <p:nvSpPr>
            <p:cNvPr id="17" name="Textfeld 16"/>
            <p:cNvSpPr txBox="1"/>
            <p:nvPr/>
          </p:nvSpPr>
          <p:spPr>
            <a:xfrm>
              <a:off x="1858093" y="5461161"/>
              <a:ext cx="719936" cy="400110"/>
            </a:xfrm>
            <a:prstGeom prst="rect">
              <a:avLst/>
            </a:prstGeom>
            <a:noFill/>
          </p:spPr>
          <p:txBody>
            <a:bodyPr wrap="square" rtlCol="0">
              <a:spAutoFit/>
            </a:bodyPr>
            <a:lstStyle/>
            <a:p>
              <a:pPr algn="ctr"/>
              <a:r>
                <a:rPr lang="en-US" altLang="de-DE" sz="1000" dirty="0">
                  <a:solidFill>
                    <a:sysClr val="windowText" lastClr="000000"/>
                  </a:solidFill>
                  <a:latin typeface="+mn-lt"/>
                </a:rPr>
                <a:t>Make</a:t>
              </a:r>
              <a:br>
                <a:rPr lang="de-DE" sz="1000" dirty="0">
                  <a:solidFill>
                    <a:sysClr val="windowText" lastClr="000000"/>
                  </a:solidFill>
                  <a:latin typeface="+mn-lt"/>
                </a:rPr>
              </a:br>
              <a:r>
                <a:rPr lang="de-DE" sz="1000" dirty="0">
                  <a:solidFill>
                    <a:sysClr val="windowText" lastClr="000000"/>
                  </a:solidFill>
                  <a:latin typeface="+mn-lt"/>
                </a:rPr>
                <a:t>(PP)</a:t>
              </a:r>
            </a:p>
          </p:txBody>
        </p:sp>
        <p:sp>
          <p:nvSpPr>
            <p:cNvPr id="18" name="Textfeld 17"/>
            <p:cNvSpPr txBox="1"/>
            <p:nvPr/>
          </p:nvSpPr>
          <p:spPr>
            <a:xfrm>
              <a:off x="1159788" y="5842883"/>
              <a:ext cx="758283" cy="400110"/>
            </a:xfrm>
            <a:prstGeom prst="rect">
              <a:avLst/>
            </a:prstGeom>
            <a:noFill/>
          </p:spPr>
          <p:txBody>
            <a:bodyPr wrap="square" rtlCol="0">
              <a:spAutoFit/>
            </a:bodyPr>
            <a:lstStyle/>
            <a:p>
              <a:pPr algn="ctr"/>
              <a:r>
                <a:rPr lang="en-US" altLang="de-DE" sz="1000" dirty="0">
                  <a:solidFill>
                    <a:sysClr val="windowText" lastClr="000000"/>
                  </a:solidFill>
                  <a:latin typeface="+mn-lt"/>
                </a:rPr>
                <a:t>Track</a:t>
              </a:r>
              <a:br>
                <a:rPr lang="de-DE" sz="1000" dirty="0">
                  <a:solidFill>
                    <a:sysClr val="windowText" lastClr="000000"/>
                  </a:solidFill>
                  <a:latin typeface="+mn-lt"/>
                </a:rPr>
              </a:br>
              <a:r>
                <a:rPr lang="de-DE" sz="1000" dirty="0">
                  <a:solidFill>
                    <a:sysClr val="windowText" lastClr="000000"/>
                  </a:solidFill>
                  <a:latin typeface="+mn-lt"/>
                </a:rPr>
                <a:t>(FI)</a:t>
              </a:r>
            </a:p>
          </p:txBody>
        </p:sp>
        <p:sp>
          <p:nvSpPr>
            <p:cNvPr id="19" name="Textfeld 18"/>
            <p:cNvSpPr txBox="1"/>
            <p:nvPr/>
          </p:nvSpPr>
          <p:spPr>
            <a:xfrm>
              <a:off x="3202594" y="4700597"/>
              <a:ext cx="719936" cy="400110"/>
            </a:xfrm>
            <a:prstGeom prst="rect">
              <a:avLst/>
            </a:prstGeom>
            <a:noFill/>
          </p:spPr>
          <p:txBody>
            <a:bodyPr wrap="square" rtlCol="0">
              <a:spAutoFit/>
            </a:bodyPr>
            <a:lstStyle/>
            <a:p>
              <a:pPr algn="ctr"/>
              <a:r>
                <a:rPr lang="en-US" altLang="de-DE" sz="1000" dirty="0">
                  <a:solidFill>
                    <a:sysClr val="windowText" lastClr="000000"/>
                  </a:solidFill>
                  <a:latin typeface="+mn-lt"/>
                </a:rPr>
                <a:t>Track</a:t>
              </a:r>
              <a:br>
                <a:rPr lang="de-DE" sz="1000" dirty="0">
                  <a:solidFill>
                    <a:sysClr val="windowText" lastClr="000000"/>
                  </a:solidFill>
                  <a:latin typeface="+mn-lt"/>
                </a:rPr>
              </a:br>
              <a:r>
                <a:rPr lang="de-DE" sz="1000" dirty="0">
                  <a:solidFill>
                    <a:sysClr val="windowText" lastClr="000000"/>
                  </a:solidFill>
                  <a:latin typeface="+mn-lt"/>
                </a:rPr>
                <a:t>(CO)</a:t>
              </a:r>
            </a:p>
          </p:txBody>
        </p:sp>
        <p:sp>
          <p:nvSpPr>
            <p:cNvPr id="20" name="Textfeld 19"/>
            <p:cNvSpPr txBox="1"/>
            <p:nvPr/>
          </p:nvSpPr>
          <p:spPr>
            <a:xfrm>
              <a:off x="2432701" y="5025921"/>
              <a:ext cx="910718" cy="400110"/>
            </a:xfrm>
            <a:prstGeom prst="rect">
              <a:avLst/>
            </a:prstGeom>
            <a:noFill/>
          </p:spPr>
          <p:txBody>
            <a:bodyPr wrap="square" rtlCol="0">
              <a:spAutoFit/>
            </a:bodyPr>
            <a:lstStyle/>
            <a:p>
              <a:pPr algn="ctr"/>
              <a:r>
                <a:rPr lang="en-US" altLang="de-DE" sz="1000" dirty="0">
                  <a:solidFill>
                    <a:sysClr val="windowText" lastClr="000000"/>
                  </a:solidFill>
                  <a:latin typeface="+mn-lt"/>
                </a:rPr>
                <a:t>People</a:t>
              </a:r>
              <a:br>
                <a:rPr lang="de-DE" sz="1000" dirty="0">
                  <a:solidFill>
                    <a:sysClr val="windowText" lastClr="000000"/>
                  </a:solidFill>
                  <a:latin typeface="+mn-lt"/>
                </a:rPr>
              </a:br>
              <a:r>
                <a:rPr lang="de-DE" sz="1000" dirty="0">
                  <a:solidFill>
                    <a:sysClr val="windowText" lastClr="000000"/>
                  </a:solidFill>
                  <a:latin typeface="+mn-lt"/>
                </a:rPr>
                <a:t>(HCM)</a:t>
              </a:r>
            </a:p>
          </p:txBody>
        </p:sp>
        <p:sp>
          <p:nvSpPr>
            <p:cNvPr id="21" name="Textfeld 20"/>
            <p:cNvSpPr txBox="1"/>
            <p:nvPr/>
          </p:nvSpPr>
          <p:spPr>
            <a:xfrm>
              <a:off x="2474184" y="5781328"/>
              <a:ext cx="836043" cy="400110"/>
            </a:xfrm>
            <a:prstGeom prst="rect">
              <a:avLst/>
            </a:prstGeom>
            <a:noFill/>
          </p:spPr>
          <p:txBody>
            <a:bodyPr wrap="square" rtlCol="0">
              <a:spAutoFit/>
            </a:bodyPr>
            <a:lstStyle/>
            <a:p>
              <a:pPr algn="ctr"/>
              <a:r>
                <a:rPr lang="en-US" altLang="de-DE" sz="1000" dirty="0">
                  <a:solidFill>
                    <a:sysClr val="windowText" lastClr="000000"/>
                  </a:solidFill>
                  <a:latin typeface="+mn-lt"/>
                </a:rPr>
                <a:t>Store</a:t>
              </a:r>
              <a:br>
                <a:rPr lang="de-DE" sz="1000" dirty="0">
                  <a:solidFill>
                    <a:sysClr val="windowText" lastClr="000000"/>
                  </a:solidFill>
                  <a:latin typeface="+mn-lt"/>
                </a:rPr>
              </a:br>
              <a:r>
                <a:rPr lang="de-DE" sz="1000" dirty="0">
                  <a:solidFill>
                    <a:sysClr val="windowText" lastClr="000000"/>
                  </a:solidFill>
                  <a:latin typeface="+mn-lt"/>
                </a:rPr>
                <a:t>(WM)</a:t>
              </a:r>
            </a:p>
          </p:txBody>
        </p:sp>
        <p:sp>
          <p:nvSpPr>
            <p:cNvPr id="22" name="Textfeld 21"/>
            <p:cNvSpPr txBox="1"/>
            <p:nvPr/>
          </p:nvSpPr>
          <p:spPr>
            <a:xfrm>
              <a:off x="3202594" y="5452205"/>
              <a:ext cx="719936" cy="400110"/>
            </a:xfrm>
            <a:prstGeom prst="rect">
              <a:avLst/>
            </a:prstGeom>
            <a:noFill/>
          </p:spPr>
          <p:txBody>
            <a:bodyPr wrap="square" rtlCol="0">
              <a:spAutoFit/>
            </a:bodyPr>
            <a:lstStyle/>
            <a:p>
              <a:pPr algn="ctr"/>
              <a:r>
                <a:rPr lang="en-US" altLang="de-DE" sz="1000" dirty="0">
                  <a:solidFill>
                    <a:sysClr val="windowText" lastClr="000000"/>
                  </a:solidFill>
                  <a:latin typeface="+mn-lt"/>
                </a:rPr>
                <a:t>Maintain</a:t>
              </a:r>
              <a:br>
                <a:rPr lang="de-DE" sz="1000" dirty="0">
                  <a:solidFill>
                    <a:sysClr val="windowText" lastClr="000000"/>
                  </a:solidFill>
                  <a:latin typeface="+mn-lt"/>
                </a:rPr>
              </a:br>
              <a:r>
                <a:rPr lang="de-DE" sz="1000" dirty="0">
                  <a:solidFill>
                    <a:sysClr val="windowText" lastClr="000000"/>
                  </a:solidFill>
                  <a:latin typeface="+mn-lt"/>
                </a:rPr>
                <a:t>(EAM)</a:t>
              </a:r>
            </a:p>
          </p:txBody>
        </p:sp>
        <p:sp>
          <p:nvSpPr>
            <p:cNvPr id="23" name="Textfeld 22"/>
            <p:cNvSpPr txBox="1"/>
            <p:nvPr/>
          </p:nvSpPr>
          <p:spPr>
            <a:xfrm>
              <a:off x="3210231" y="6225145"/>
              <a:ext cx="719936" cy="400110"/>
            </a:xfrm>
            <a:prstGeom prst="rect">
              <a:avLst/>
            </a:prstGeom>
            <a:noFill/>
          </p:spPr>
          <p:txBody>
            <a:bodyPr wrap="square" rtlCol="0">
              <a:spAutoFit/>
            </a:bodyPr>
            <a:lstStyle/>
            <a:p>
              <a:pPr algn="ctr"/>
              <a:r>
                <a:rPr lang="de-DE" sz="1000" dirty="0">
                  <a:solidFill>
                    <a:sysClr val="windowText" lastClr="000000"/>
                  </a:solidFill>
                  <a:latin typeface="+mn-lt"/>
                </a:rPr>
                <a:t>Services</a:t>
              </a:r>
              <a:br>
                <a:rPr lang="de-DE" sz="1000" dirty="0">
                  <a:solidFill>
                    <a:sysClr val="windowText" lastClr="000000"/>
                  </a:solidFill>
                  <a:latin typeface="+mn-lt"/>
                </a:rPr>
              </a:br>
              <a:r>
                <a:rPr lang="de-DE" sz="1000" dirty="0">
                  <a:solidFill>
                    <a:sysClr val="windowText" lastClr="000000"/>
                  </a:solidFill>
                  <a:latin typeface="+mn-lt"/>
                </a:rPr>
                <a:t>(CS)</a:t>
              </a:r>
            </a:p>
          </p:txBody>
        </p:sp>
        <p:sp>
          <p:nvSpPr>
            <p:cNvPr id="24" name="Textfeld 23"/>
            <p:cNvSpPr txBox="1"/>
            <p:nvPr/>
          </p:nvSpPr>
          <p:spPr>
            <a:xfrm>
              <a:off x="1689445" y="6156570"/>
              <a:ext cx="1057232" cy="400110"/>
            </a:xfrm>
            <a:prstGeom prst="rect">
              <a:avLst/>
            </a:prstGeom>
            <a:noFill/>
          </p:spPr>
          <p:txBody>
            <a:bodyPr wrap="square" rtlCol="0">
              <a:spAutoFit/>
            </a:bodyPr>
            <a:lstStyle/>
            <a:p>
              <a:pPr algn="ctr"/>
              <a:r>
                <a:rPr lang="de-DE" sz="1000" dirty="0">
                  <a:solidFill>
                    <a:sysClr val="windowText" lastClr="000000"/>
                  </a:solidFill>
                  <a:latin typeface="+mn-lt"/>
                </a:rPr>
                <a:t>Projekt</a:t>
              </a:r>
              <a:br>
                <a:rPr lang="de-DE" sz="1000" dirty="0">
                  <a:solidFill>
                    <a:sysClr val="windowText" lastClr="000000"/>
                  </a:solidFill>
                  <a:latin typeface="+mn-lt"/>
                </a:rPr>
              </a:br>
              <a:r>
                <a:rPr lang="de-DE" sz="1000" dirty="0">
                  <a:solidFill>
                    <a:sysClr val="windowText" lastClr="000000"/>
                  </a:solidFill>
                  <a:latin typeface="+mn-lt"/>
                </a:rPr>
                <a:t>(PS)</a:t>
              </a:r>
            </a:p>
          </p:txBody>
        </p:sp>
      </p:grpSp>
    </p:spTree>
    <p:extLst>
      <p:ext uri="{BB962C8B-B14F-4D97-AF65-F5344CB8AC3E}">
        <p14:creationId xmlns:p14="http://schemas.microsoft.com/office/powerpoint/2010/main" val="2902341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2"/>
          </p:nvPr>
        </p:nvSpPr>
        <p:spPr/>
        <p:txBody>
          <a:bodyPr/>
          <a:lstStyle/>
          <a:p>
            <a:pPr>
              <a:tabLst>
                <a:tab pos="1971675" algn="l"/>
              </a:tabLst>
            </a:pPr>
            <a:r>
              <a:rPr lang="en-US" altLang="de-DE" dirty="0">
                <a:latin typeface="Arial" panose="020B0604020202020204" pitchFamily="34" charset="0"/>
              </a:rPr>
              <a:t>People – Human Capital Management</a:t>
            </a:r>
          </a:p>
          <a:p>
            <a:pPr>
              <a:tabLst>
                <a:tab pos="1971675" algn="l"/>
              </a:tabLst>
            </a:pPr>
            <a:endParaRPr lang="en-US" altLang="de-DE" dirty="0">
              <a:latin typeface="Arial" panose="020B0604020202020204" pitchFamily="34" charset="0"/>
            </a:endParaRPr>
          </a:p>
          <a:p>
            <a:pPr>
              <a:tabLst>
                <a:tab pos="1971675" algn="l"/>
              </a:tabLst>
            </a:pPr>
            <a:r>
              <a:rPr lang="en-US" altLang="de-DE" dirty="0">
                <a:latin typeface="Arial" panose="020B0604020202020204" pitchFamily="34" charset="0"/>
              </a:rPr>
              <a:t>Store – Inventory and Warehouse Management</a:t>
            </a:r>
          </a:p>
          <a:p>
            <a:pPr>
              <a:tabLst>
                <a:tab pos="1971675" algn="l"/>
              </a:tabLst>
            </a:pPr>
            <a:endParaRPr lang="en-US" altLang="de-DE" dirty="0">
              <a:latin typeface="Arial" panose="020B0604020202020204" pitchFamily="34" charset="0"/>
            </a:endParaRPr>
          </a:p>
          <a:p>
            <a:pPr>
              <a:tabLst>
                <a:tab pos="1971675" algn="l"/>
              </a:tabLst>
            </a:pPr>
            <a:r>
              <a:rPr lang="en-US" altLang="de-DE" dirty="0">
                <a:latin typeface="Arial" panose="020B0604020202020204" pitchFamily="34" charset="0"/>
              </a:rPr>
              <a:t>Maintain – Enterprise Asset Management</a:t>
            </a:r>
          </a:p>
          <a:p>
            <a:pPr>
              <a:tabLst>
                <a:tab pos="1971675" algn="l"/>
              </a:tabLst>
            </a:pPr>
            <a:endParaRPr lang="en-US" altLang="de-DE" dirty="0">
              <a:latin typeface="Arial" panose="020B0604020202020204" pitchFamily="34" charset="0"/>
            </a:endParaRPr>
          </a:p>
          <a:p>
            <a:pPr>
              <a:tabLst>
                <a:tab pos="1971675" algn="l"/>
              </a:tabLst>
            </a:pPr>
            <a:r>
              <a:rPr lang="en-US" altLang="de-DE" dirty="0">
                <a:latin typeface="Arial" panose="020B0604020202020204" pitchFamily="34" charset="0"/>
              </a:rPr>
              <a:t>Service – Customer Service</a:t>
            </a:r>
          </a:p>
          <a:p>
            <a:pPr>
              <a:tabLst>
                <a:tab pos="1971675" algn="l"/>
              </a:tabLst>
            </a:pPr>
            <a:endParaRPr lang="en-US" altLang="de-DE" dirty="0">
              <a:latin typeface="Arial" panose="020B0604020202020204" pitchFamily="34" charset="0"/>
            </a:endParaRPr>
          </a:p>
          <a:p>
            <a:pPr>
              <a:tabLst>
                <a:tab pos="1971675" algn="l"/>
              </a:tabLst>
            </a:pPr>
            <a:r>
              <a:rPr lang="en-US" altLang="de-DE" dirty="0">
                <a:latin typeface="Arial" panose="020B0604020202020204" pitchFamily="34" charset="0"/>
              </a:rPr>
              <a:t>Project – Project Management</a:t>
            </a:r>
          </a:p>
        </p:txBody>
      </p:sp>
      <p:sp>
        <p:nvSpPr>
          <p:cNvPr id="3" name="Inhaltsplatzhalter 2"/>
          <p:cNvSpPr>
            <a:spLocks noGrp="1"/>
          </p:cNvSpPr>
          <p:nvPr>
            <p:ph idx="1"/>
          </p:nvPr>
        </p:nvSpPr>
        <p:spPr/>
        <p:txBody>
          <a:bodyPr/>
          <a:lstStyle/>
          <a:p>
            <a:pPr>
              <a:tabLst>
                <a:tab pos="1971675" algn="l"/>
              </a:tabLst>
            </a:pPr>
            <a:r>
              <a:rPr lang="en-US" altLang="de-DE" dirty="0">
                <a:latin typeface="Arial" panose="020B0604020202020204" pitchFamily="34" charset="0"/>
              </a:rPr>
              <a:t>Sell – Fulfillment</a:t>
            </a:r>
          </a:p>
          <a:p>
            <a:pPr>
              <a:tabLst>
                <a:tab pos="1971675" algn="l"/>
              </a:tabLst>
            </a:pPr>
            <a:endParaRPr lang="en-US" altLang="de-DE" dirty="0">
              <a:latin typeface="Arial" panose="020B0604020202020204" pitchFamily="34" charset="0"/>
            </a:endParaRPr>
          </a:p>
          <a:p>
            <a:pPr>
              <a:tabLst>
                <a:tab pos="1971675" algn="l"/>
              </a:tabLst>
            </a:pPr>
            <a:r>
              <a:rPr lang="en-US" altLang="de-DE" dirty="0">
                <a:latin typeface="Arial" panose="020B0604020202020204" pitchFamily="34" charset="0"/>
              </a:rPr>
              <a:t>Buy – Procurement</a:t>
            </a:r>
          </a:p>
          <a:p>
            <a:pPr>
              <a:tabLst>
                <a:tab pos="1971675" algn="l"/>
              </a:tabLst>
            </a:pPr>
            <a:endParaRPr lang="en-US" altLang="de-DE" dirty="0">
              <a:latin typeface="Arial" panose="020B0604020202020204" pitchFamily="34" charset="0"/>
            </a:endParaRPr>
          </a:p>
          <a:p>
            <a:pPr>
              <a:tabLst>
                <a:tab pos="1971675" algn="l"/>
              </a:tabLst>
            </a:pPr>
            <a:r>
              <a:rPr lang="en-US" altLang="de-DE" dirty="0">
                <a:latin typeface="Arial" panose="020B0604020202020204" pitchFamily="34" charset="0"/>
              </a:rPr>
              <a:t>Make – Production</a:t>
            </a:r>
          </a:p>
          <a:p>
            <a:pPr>
              <a:tabLst>
                <a:tab pos="1971675" algn="l"/>
              </a:tabLst>
            </a:pPr>
            <a:endParaRPr lang="en-US" altLang="de-DE" dirty="0">
              <a:latin typeface="Arial" panose="020B0604020202020204" pitchFamily="34" charset="0"/>
            </a:endParaRPr>
          </a:p>
          <a:p>
            <a:pPr>
              <a:tabLst>
                <a:tab pos="1971675" algn="l"/>
              </a:tabLst>
            </a:pPr>
            <a:r>
              <a:rPr lang="en-US" altLang="de-DE" dirty="0">
                <a:latin typeface="Arial" panose="020B0604020202020204" pitchFamily="34" charset="0"/>
              </a:rPr>
              <a:t>Track – Financial Accounting</a:t>
            </a:r>
          </a:p>
          <a:p>
            <a:pPr>
              <a:tabLst>
                <a:tab pos="1971675" algn="l"/>
              </a:tabLst>
            </a:pPr>
            <a:endParaRPr lang="en-US" altLang="de-DE" dirty="0">
              <a:latin typeface="Arial" panose="020B0604020202020204" pitchFamily="34" charset="0"/>
            </a:endParaRPr>
          </a:p>
          <a:p>
            <a:pPr>
              <a:tabLst>
                <a:tab pos="1971675" algn="l"/>
              </a:tabLst>
            </a:pPr>
            <a:r>
              <a:rPr lang="en-US" altLang="de-DE" dirty="0">
                <a:latin typeface="Arial" panose="020B0604020202020204" pitchFamily="34" charset="0"/>
              </a:rPr>
              <a:t>Track – Controlling</a:t>
            </a:r>
          </a:p>
        </p:txBody>
      </p:sp>
      <p:sp>
        <p:nvSpPr>
          <p:cNvPr id="4" name="Titel 3"/>
          <p:cNvSpPr>
            <a:spLocks noGrp="1"/>
          </p:cNvSpPr>
          <p:nvPr>
            <p:ph type="title"/>
          </p:nvPr>
        </p:nvSpPr>
        <p:spPr/>
        <p:txBody>
          <a:bodyPr/>
          <a:lstStyle/>
          <a:p>
            <a:r>
              <a:rPr lang="en-US" altLang="de-DE" dirty="0">
                <a:latin typeface="Arial" panose="020B0604020202020204" pitchFamily="34" charset="0"/>
              </a:rPr>
              <a:t>Business Processes</a:t>
            </a:r>
            <a:endParaRPr lang="de-DE" dirty="0"/>
          </a:p>
        </p:txBody>
      </p:sp>
    </p:spTree>
    <p:extLst>
      <p:ext uri="{BB962C8B-B14F-4D97-AF65-F5344CB8AC3E}">
        <p14:creationId xmlns:p14="http://schemas.microsoft.com/office/powerpoint/2010/main" val="2137641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ltLang="de-DE" dirty="0">
                <a:latin typeface="Arial" panose="020B0604020202020204" pitchFamily="34" charset="0"/>
              </a:rPr>
              <a:t>Cross-functional Integration</a:t>
            </a:r>
            <a:endParaRPr lang="de-DE"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972400" y="1540042"/>
            <a:ext cx="6248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Tree>
    <p:extLst>
      <p:ext uri="{BB962C8B-B14F-4D97-AF65-F5344CB8AC3E}">
        <p14:creationId xmlns:p14="http://schemas.microsoft.com/office/powerpoint/2010/main" val="3253853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Order-to-Cash Process</a:t>
            </a:r>
          </a:p>
          <a:p>
            <a:pPr lvl="1"/>
            <a:r>
              <a:rPr lang="en-US" dirty="0"/>
              <a:t>Sales and Distribution (SD)</a:t>
            </a:r>
          </a:p>
          <a:p>
            <a:pPr lvl="1"/>
            <a:r>
              <a:rPr lang="en-US" dirty="0"/>
              <a:t>Materials Management (MM)</a:t>
            </a:r>
          </a:p>
          <a:p>
            <a:pPr lvl="1"/>
            <a:r>
              <a:rPr lang="en-US" dirty="0"/>
              <a:t>Financial Accounting (FI)</a:t>
            </a:r>
          </a:p>
        </p:txBody>
      </p:sp>
      <p:sp>
        <p:nvSpPr>
          <p:cNvPr id="3" name="Titel 2"/>
          <p:cNvSpPr>
            <a:spLocks noGrp="1"/>
          </p:cNvSpPr>
          <p:nvPr>
            <p:ph type="title"/>
          </p:nvPr>
        </p:nvSpPr>
        <p:spPr/>
        <p:txBody>
          <a:bodyPr/>
          <a:lstStyle/>
          <a:p>
            <a:r>
              <a:rPr lang="en-US" altLang="de-DE" dirty="0">
                <a:latin typeface="Arial" panose="020B0604020202020204" pitchFamily="34" charset="0"/>
              </a:rPr>
              <a:t>Process Integration (Example)</a:t>
            </a:r>
            <a:endParaRPr lang="de-DE" dirty="0"/>
          </a:p>
        </p:txBody>
      </p:sp>
      <p:pic>
        <p:nvPicPr>
          <p:cNvPr id="4" name="Picture 17" descr="SD0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743" y="2223400"/>
            <a:ext cx="5508625" cy="3327400"/>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724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idx="1"/>
          </p:nvPr>
        </p:nvSpPr>
        <p:spPr>
          <a:xfrm>
            <a:off x="324000" y="1691079"/>
            <a:ext cx="11545200" cy="4392042"/>
          </a:xfrm>
        </p:spPr>
        <p:txBody>
          <a:bodyPr/>
          <a:lstStyle/>
          <a:p>
            <a:pPr>
              <a:lnSpc>
                <a:spcPct val="150000"/>
              </a:lnSpc>
            </a:pPr>
            <a:r>
              <a:rPr lang="en-US" altLang="de-DE" sz="1600" dirty="0"/>
              <a:t>Transactions are data sets that are generated if a business transaction was executed.</a:t>
            </a:r>
          </a:p>
          <a:p>
            <a:pPr>
              <a:lnSpc>
                <a:spcPct val="150000"/>
              </a:lnSpc>
            </a:pPr>
            <a:r>
              <a:rPr lang="de-DE" altLang="de-DE" sz="1600" dirty="0" err="1"/>
              <a:t>Is</a:t>
            </a:r>
            <a:r>
              <a:rPr lang="de-DE" altLang="de-DE" sz="1600" dirty="0"/>
              <a:t> a </a:t>
            </a:r>
            <a:r>
              <a:rPr lang="de-DE" altLang="de-DE" sz="1600" dirty="0" err="1"/>
              <a:t>record</a:t>
            </a:r>
            <a:r>
              <a:rPr lang="de-DE" altLang="de-DE" sz="1600" dirty="0"/>
              <a:t> </a:t>
            </a:r>
            <a:r>
              <a:rPr lang="de-DE" altLang="de-DE" sz="1600" dirty="0" err="1"/>
              <a:t>of</a:t>
            </a:r>
            <a:r>
              <a:rPr lang="de-DE" altLang="de-DE" sz="1600" dirty="0"/>
              <a:t> </a:t>
            </a:r>
            <a:r>
              <a:rPr lang="de-DE" altLang="de-DE" sz="1600" dirty="0" err="1"/>
              <a:t>the</a:t>
            </a:r>
            <a:r>
              <a:rPr lang="de-DE" altLang="de-DE" sz="1600" dirty="0"/>
              <a:t> </a:t>
            </a:r>
            <a:r>
              <a:rPr lang="de-DE" altLang="de-DE" sz="1600" dirty="0" err="1"/>
              <a:t>business</a:t>
            </a:r>
            <a:r>
              <a:rPr lang="de-DE" altLang="de-DE" sz="1600" dirty="0"/>
              <a:t> </a:t>
            </a:r>
            <a:r>
              <a:rPr lang="de-DE" altLang="de-DE" sz="1600" dirty="0" err="1"/>
              <a:t>transaction</a:t>
            </a:r>
            <a:endParaRPr lang="de-DE" altLang="de-DE" sz="1600" dirty="0"/>
          </a:p>
          <a:p>
            <a:pPr>
              <a:lnSpc>
                <a:spcPct val="150000"/>
              </a:lnSpc>
            </a:pPr>
            <a:r>
              <a:rPr lang="de-DE" altLang="de-DE" sz="1600" dirty="0" err="1"/>
              <a:t>Includes</a:t>
            </a:r>
            <a:r>
              <a:rPr lang="de-DE" altLang="de-DE" sz="1600" dirty="0"/>
              <a:t> all relevant </a:t>
            </a:r>
            <a:r>
              <a:rPr lang="de-DE" altLang="de-DE" sz="1600" dirty="0" err="1"/>
              <a:t>predefined</a:t>
            </a:r>
            <a:r>
              <a:rPr lang="de-DE" altLang="de-DE" sz="1600" dirty="0"/>
              <a:t> </a:t>
            </a:r>
            <a:r>
              <a:rPr lang="de-DE" altLang="de-DE" sz="1600" dirty="0" err="1"/>
              <a:t>information</a:t>
            </a:r>
            <a:r>
              <a:rPr lang="de-DE" altLang="de-DE" sz="1600" dirty="0"/>
              <a:t> </a:t>
            </a:r>
            <a:r>
              <a:rPr lang="de-DE" altLang="de-DE" sz="1600" dirty="0" err="1"/>
              <a:t>from</a:t>
            </a:r>
            <a:r>
              <a:rPr lang="de-DE" altLang="de-DE" sz="1600" dirty="0"/>
              <a:t> </a:t>
            </a:r>
            <a:r>
              <a:rPr lang="de-DE" altLang="de-DE" sz="1600" dirty="0" err="1"/>
              <a:t>the</a:t>
            </a:r>
            <a:r>
              <a:rPr lang="de-DE" altLang="de-DE" sz="1600" dirty="0"/>
              <a:t> </a:t>
            </a:r>
            <a:r>
              <a:rPr lang="de-DE" altLang="de-DE" sz="1600" dirty="0" err="1"/>
              <a:t>master</a:t>
            </a:r>
            <a:r>
              <a:rPr lang="de-DE" altLang="de-DE" sz="1600" dirty="0"/>
              <a:t> </a:t>
            </a:r>
            <a:r>
              <a:rPr lang="de-DE" altLang="de-DE" sz="1600" dirty="0" err="1"/>
              <a:t>data</a:t>
            </a:r>
            <a:r>
              <a:rPr lang="de-DE" altLang="de-DE" sz="1600" dirty="0"/>
              <a:t> </a:t>
            </a:r>
            <a:r>
              <a:rPr lang="de-DE" altLang="de-DE" sz="1600" dirty="0" err="1"/>
              <a:t>and</a:t>
            </a:r>
            <a:r>
              <a:rPr lang="de-DE" altLang="de-DE" sz="1600" dirty="0"/>
              <a:t> </a:t>
            </a:r>
            <a:r>
              <a:rPr lang="de-DE" altLang="de-DE" sz="1600" dirty="0" err="1"/>
              <a:t>organizational</a:t>
            </a:r>
            <a:r>
              <a:rPr lang="de-DE" altLang="de-DE" sz="1600" dirty="0"/>
              <a:t> </a:t>
            </a:r>
            <a:r>
              <a:rPr lang="de-DE" altLang="de-DE" sz="1600" dirty="0" err="1"/>
              <a:t>entities</a:t>
            </a:r>
            <a:endParaRPr lang="de-DE" altLang="de-DE" sz="1600" dirty="0"/>
          </a:p>
          <a:p>
            <a:pPr>
              <a:lnSpc>
                <a:spcPct val="150000"/>
              </a:lnSpc>
            </a:pPr>
            <a:r>
              <a:rPr lang="de-DE" altLang="de-DE" sz="1600" dirty="0" err="1"/>
              <a:t>Example</a:t>
            </a:r>
            <a:r>
              <a:rPr lang="de-DE" altLang="de-DE" sz="1600" dirty="0"/>
              <a:t>:</a:t>
            </a:r>
          </a:p>
          <a:p>
            <a:pPr lvl="1">
              <a:lnSpc>
                <a:spcPct val="150000"/>
              </a:lnSpc>
            </a:pPr>
            <a:r>
              <a:rPr lang="de-DE" altLang="de-DE" sz="1400" dirty="0" err="1"/>
              <a:t>Sales</a:t>
            </a:r>
            <a:r>
              <a:rPr lang="de-DE" altLang="de-DE" sz="1400" dirty="0"/>
              <a:t> </a:t>
            </a:r>
            <a:r>
              <a:rPr lang="de-DE" altLang="de-DE" sz="1400" dirty="0" err="1"/>
              <a:t>Document</a:t>
            </a:r>
            <a:endParaRPr lang="de-DE" altLang="de-DE" sz="1400" dirty="0"/>
          </a:p>
          <a:p>
            <a:pPr lvl="1">
              <a:lnSpc>
                <a:spcPct val="150000"/>
              </a:lnSpc>
            </a:pPr>
            <a:r>
              <a:rPr lang="de-DE" altLang="de-DE" sz="1400" dirty="0" err="1"/>
              <a:t>Purchasing</a:t>
            </a:r>
            <a:r>
              <a:rPr lang="de-DE" altLang="de-DE" sz="1400" dirty="0"/>
              <a:t> </a:t>
            </a:r>
            <a:r>
              <a:rPr lang="de-DE" altLang="de-DE" sz="1400" dirty="0" err="1"/>
              <a:t>Document</a:t>
            </a:r>
            <a:endParaRPr lang="de-DE" altLang="de-DE" sz="1400" dirty="0"/>
          </a:p>
          <a:p>
            <a:pPr lvl="1">
              <a:lnSpc>
                <a:spcPct val="150000"/>
              </a:lnSpc>
            </a:pPr>
            <a:r>
              <a:rPr lang="de-DE" altLang="de-DE" sz="1400" dirty="0"/>
              <a:t>Material </a:t>
            </a:r>
            <a:r>
              <a:rPr lang="de-DE" altLang="de-DE" sz="1400" dirty="0" err="1"/>
              <a:t>Document</a:t>
            </a:r>
            <a:endParaRPr lang="de-DE" altLang="de-DE" sz="1400" dirty="0"/>
          </a:p>
          <a:p>
            <a:pPr lvl="1">
              <a:lnSpc>
                <a:spcPct val="150000"/>
              </a:lnSpc>
            </a:pPr>
            <a:r>
              <a:rPr lang="de-DE" altLang="de-DE" sz="1400" dirty="0"/>
              <a:t>Accounting </a:t>
            </a:r>
            <a:r>
              <a:rPr lang="de-DE" altLang="de-DE" sz="1400" dirty="0" err="1"/>
              <a:t>Document</a:t>
            </a:r>
            <a:endParaRPr lang="de-DE" altLang="de-DE" sz="1400" dirty="0"/>
          </a:p>
          <a:p>
            <a:pPr marL="0" indent="0">
              <a:lnSpc>
                <a:spcPct val="150000"/>
              </a:lnSpc>
              <a:buNone/>
              <a:tabLst>
                <a:tab pos="1971675" algn="l"/>
              </a:tabLst>
            </a:pPr>
            <a:r>
              <a:rPr lang="de-DE" altLang="de-DE" sz="1600" b="1" u="sng" dirty="0" err="1"/>
              <a:t>Document</a:t>
            </a:r>
            <a:r>
              <a:rPr lang="de-DE" altLang="de-DE" sz="1600" b="1" u="sng" dirty="0"/>
              <a:t> Flow </a:t>
            </a:r>
          </a:p>
          <a:p>
            <a:pPr>
              <a:lnSpc>
                <a:spcPct val="150000"/>
              </a:lnSpc>
              <a:tabLst>
                <a:tab pos="1971675" algn="l"/>
              </a:tabLst>
            </a:pPr>
            <a:r>
              <a:rPr lang="de-DE" altLang="de-DE" sz="1600" dirty="0"/>
              <a:t>The </a:t>
            </a:r>
            <a:r>
              <a:rPr lang="de-DE" altLang="de-DE" sz="1600" dirty="0" err="1"/>
              <a:t>document</a:t>
            </a:r>
            <a:r>
              <a:rPr lang="de-DE" altLang="de-DE" sz="1600" dirty="0"/>
              <a:t> </a:t>
            </a:r>
            <a:r>
              <a:rPr lang="de-DE" altLang="de-DE" sz="1600" dirty="0" err="1"/>
              <a:t>flow</a:t>
            </a:r>
            <a:r>
              <a:rPr lang="de-DE" altLang="de-DE" sz="1600" dirty="0"/>
              <a:t> </a:t>
            </a:r>
            <a:r>
              <a:rPr lang="de-DE" altLang="de-DE" sz="1600" dirty="0" err="1"/>
              <a:t>as</a:t>
            </a:r>
            <a:r>
              <a:rPr lang="de-DE" altLang="de-DE" sz="1600" dirty="0"/>
              <a:t> </a:t>
            </a:r>
            <a:r>
              <a:rPr lang="de-DE" altLang="de-DE" sz="1600" dirty="0" err="1"/>
              <a:t>well</a:t>
            </a:r>
            <a:r>
              <a:rPr lang="de-DE" altLang="de-DE" sz="1600" dirty="0"/>
              <a:t> </a:t>
            </a:r>
            <a:r>
              <a:rPr lang="de-DE" altLang="de-DE" sz="1600" dirty="0" err="1"/>
              <a:t>as</a:t>
            </a:r>
            <a:r>
              <a:rPr lang="de-DE" altLang="de-DE" sz="1600" dirty="0"/>
              <a:t> </a:t>
            </a:r>
            <a:r>
              <a:rPr lang="de-DE" altLang="de-DE" sz="1600" dirty="0" err="1"/>
              <a:t>the</a:t>
            </a:r>
            <a:r>
              <a:rPr lang="de-DE" altLang="de-DE" sz="1600" dirty="0"/>
              <a:t> </a:t>
            </a:r>
            <a:r>
              <a:rPr lang="de-DE" altLang="de-DE" sz="1600" dirty="0" err="1"/>
              <a:t>order</a:t>
            </a:r>
            <a:r>
              <a:rPr lang="de-DE" altLang="de-DE" sz="1600" dirty="0"/>
              <a:t> </a:t>
            </a:r>
            <a:r>
              <a:rPr lang="de-DE" altLang="de-DE" sz="1600" dirty="0" err="1"/>
              <a:t>status</a:t>
            </a:r>
            <a:br>
              <a:rPr lang="de-DE" altLang="de-DE" sz="1600" dirty="0"/>
            </a:br>
            <a:r>
              <a:rPr lang="de-DE" altLang="de-DE" sz="1600" dirty="0" err="1"/>
              <a:t>allow</a:t>
            </a:r>
            <a:r>
              <a:rPr lang="de-DE" altLang="de-DE" sz="1600" dirty="0"/>
              <a:t> </a:t>
            </a:r>
            <a:r>
              <a:rPr lang="de-DE" altLang="de-DE" sz="1600" dirty="0" err="1"/>
              <a:t>the</a:t>
            </a:r>
            <a:r>
              <a:rPr lang="de-DE" altLang="de-DE" sz="1600" dirty="0"/>
              <a:t> </a:t>
            </a:r>
            <a:r>
              <a:rPr lang="de-DE" altLang="de-DE" sz="1600" dirty="0" err="1"/>
              <a:t>setting</a:t>
            </a:r>
            <a:r>
              <a:rPr lang="de-DE" altLang="de-DE" sz="1600" dirty="0"/>
              <a:t> </a:t>
            </a:r>
            <a:r>
              <a:rPr lang="de-DE" altLang="de-DE" sz="1600" dirty="0" err="1"/>
              <a:t>of</a:t>
            </a:r>
            <a:r>
              <a:rPr lang="de-DE" altLang="de-DE" sz="1600" dirty="0"/>
              <a:t> </a:t>
            </a:r>
            <a:r>
              <a:rPr lang="de-DE" altLang="de-DE" sz="1600" dirty="0" err="1"/>
              <a:t>the</a:t>
            </a:r>
            <a:r>
              <a:rPr lang="de-DE" altLang="de-DE" sz="1600" dirty="0"/>
              <a:t> </a:t>
            </a:r>
            <a:r>
              <a:rPr lang="de-DE" altLang="de-DE" sz="1600" dirty="0" err="1"/>
              <a:t>status</a:t>
            </a:r>
            <a:r>
              <a:rPr lang="de-DE" altLang="de-DE" sz="1600" dirty="0"/>
              <a:t> at </a:t>
            </a:r>
            <a:r>
              <a:rPr lang="de-DE" altLang="de-DE" sz="1600" dirty="0" err="1"/>
              <a:t>any</a:t>
            </a:r>
            <a:r>
              <a:rPr lang="de-DE" altLang="de-DE" sz="1600" dirty="0"/>
              <a:t> </a:t>
            </a:r>
            <a:r>
              <a:rPr lang="de-DE" altLang="de-DE" sz="1600" dirty="0" err="1"/>
              <a:t>point</a:t>
            </a:r>
            <a:r>
              <a:rPr lang="de-DE" altLang="de-DE" sz="1600" dirty="0"/>
              <a:t> in time</a:t>
            </a:r>
          </a:p>
          <a:p>
            <a:pPr>
              <a:lnSpc>
                <a:spcPct val="150000"/>
              </a:lnSpc>
              <a:tabLst>
                <a:tab pos="1971675" algn="l"/>
              </a:tabLst>
            </a:pPr>
            <a:r>
              <a:rPr lang="en-US" altLang="de-DE" sz="1600" dirty="0"/>
              <a:t>SAP revises the status every time a change in a </a:t>
            </a:r>
            <a:br>
              <a:rPr lang="en-US" altLang="de-DE" sz="1600" dirty="0"/>
            </a:br>
            <a:r>
              <a:rPr lang="en-US" altLang="de-DE" sz="1600" dirty="0"/>
              <a:t>document takes place</a:t>
            </a:r>
            <a:endParaRPr lang="en-US" altLang="de-DE" sz="1400" dirty="0"/>
          </a:p>
          <a:p>
            <a:pPr>
              <a:lnSpc>
                <a:spcPct val="150000"/>
              </a:lnSpc>
            </a:pPr>
            <a:endParaRPr lang="de-DE" dirty="0"/>
          </a:p>
        </p:txBody>
      </p:sp>
      <p:sp>
        <p:nvSpPr>
          <p:cNvPr id="2" name="Titel 1"/>
          <p:cNvSpPr>
            <a:spLocks noGrp="1"/>
          </p:cNvSpPr>
          <p:nvPr>
            <p:ph type="title"/>
          </p:nvPr>
        </p:nvSpPr>
        <p:spPr/>
        <p:txBody>
          <a:bodyPr/>
          <a:lstStyle/>
          <a:p>
            <a:r>
              <a:rPr lang="de-DE" dirty="0">
                <a:solidFill>
                  <a:srgbClr val="666666"/>
                </a:solidFill>
              </a:rPr>
              <a:t>Fast Facts </a:t>
            </a:r>
            <a:r>
              <a:rPr lang="de-DE" dirty="0" err="1">
                <a:solidFill>
                  <a:srgbClr val="666666"/>
                </a:solidFill>
              </a:rPr>
              <a:t>about</a:t>
            </a:r>
            <a:r>
              <a:rPr lang="de-DE" dirty="0">
                <a:solidFill>
                  <a:srgbClr val="666666"/>
                </a:solidFill>
              </a:rPr>
              <a:t> SAP S/4HANA</a:t>
            </a:r>
            <a:br>
              <a:rPr lang="en-US" altLang="de-DE" dirty="0"/>
            </a:br>
            <a:r>
              <a:rPr lang="en-US" altLang="de-DE" sz="2400" b="0" dirty="0"/>
              <a:t>Documents</a:t>
            </a:r>
            <a:endParaRPr lang="de-DE" dirty="0"/>
          </a:p>
        </p:txBody>
      </p:sp>
      <p:pic>
        <p:nvPicPr>
          <p:cNvPr id="5" name="Picture 2" descr="C:\Dokumente und Einstellungen\Kroliczek\Eigene Dateien\Eigene Bilder\Microsoft Clip Organizer\j0441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633" y="3275404"/>
            <a:ext cx="1571318"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nhaltsplatzhalter 7"/>
          <p:cNvPicPr>
            <a:picLocks noGrp="1" noChangeAspect="1"/>
          </p:cNvPicPr>
          <p:nvPr>
            <p:ph idx="12"/>
          </p:nvPr>
        </p:nvPicPr>
        <p:blipFill>
          <a:blip r:embed="rId4"/>
          <a:stretch>
            <a:fillRect/>
          </a:stretch>
        </p:blipFill>
        <p:spPr>
          <a:xfrm>
            <a:off x="5986800" y="3126724"/>
            <a:ext cx="5661025" cy="3199709"/>
          </a:xfrm>
          <a:prstGeom prst="rect">
            <a:avLst/>
          </a:prstGeom>
        </p:spPr>
      </p:pic>
    </p:spTree>
    <p:extLst>
      <p:ext uri="{BB962C8B-B14F-4D97-AF65-F5344CB8AC3E}">
        <p14:creationId xmlns:p14="http://schemas.microsoft.com/office/powerpoint/2010/main" val="1994406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Procure-to-Cash Process</a:t>
            </a:r>
          </a:p>
          <a:p>
            <a:pPr lvl="1"/>
            <a:r>
              <a:rPr lang="en-US" dirty="0"/>
              <a:t>Materials Management (MM)</a:t>
            </a:r>
          </a:p>
          <a:p>
            <a:pPr lvl="1"/>
            <a:r>
              <a:rPr lang="en-US" dirty="0"/>
              <a:t>Financial Accounting (FI)</a:t>
            </a:r>
          </a:p>
          <a:p>
            <a:endParaRPr lang="de-DE" dirty="0"/>
          </a:p>
        </p:txBody>
      </p:sp>
      <p:sp>
        <p:nvSpPr>
          <p:cNvPr id="3" name="Titel 2"/>
          <p:cNvSpPr>
            <a:spLocks noGrp="1"/>
          </p:cNvSpPr>
          <p:nvPr>
            <p:ph type="title"/>
          </p:nvPr>
        </p:nvSpPr>
        <p:spPr/>
        <p:txBody>
          <a:bodyPr/>
          <a:lstStyle/>
          <a:p>
            <a:r>
              <a:rPr lang="en-US" altLang="de-DE" dirty="0">
                <a:latin typeface="Arial" panose="020B0604020202020204" pitchFamily="34" charset="0"/>
              </a:rPr>
              <a:t>Process Integration (Example)</a:t>
            </a:r>
            <a:endParaRPr lang="de-DE" dirty="0"/>
          </a:p>
        </p:txBody>
      </p:sp>
      <p:pic>
        <p:nvPicPr>
          <p:cNvPr id="4" name="Picture 5" descr="MM0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6254" y="2224194"/>
            <a:ext cx="5903913" cy="3325812"/>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279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ADC72E-A8C8-E8E6-A671-28B476088540}"/>
              </a:ext>
            </a:extLst>
          </p:cNvPr>
          <p:cNvSpPr>
            <a:spLocks noGrp="1"/>
          </p:cNvSpPr>
          <p:nvPr>
            <p:ph idx="1"/>
          </p:nvPr>
        </p:nvSpPr>
        <p:spPr>
          <a:xfrm>
            <a:off x="324000" y="1343608"/>
            <a:ext cx="11545200" cy="4945225"/>
          </a:xfrm>
        </p:spPr>
        <p:txBody>
          <a:bodyPr/>
          <a:lstStyle/>
          <a:p>
            <a:r>
              <a:rPr lang="en-US" sz="2400" dirty="0"/>
              <a:t>Global Bike Group</a:t>
            </a:r>
          </a:p>
          <a:p>
            <a:r>
              <a:rPr lang="en-US" sz="2400" dirty="0"/>
              <a:t>Global Bike Inc. (GBI)</a:t>
            </a:r>
          </a:p>
          <a:p>
            <a:r>
              <a:rPr lang="en-US" sz="2400" dirty="0"/>
              <a:t>Global Bike GmbH</a:t>
            </a:r>
          </a:p>
          <a:p>
            <a:r>
              <a:rPr lang="en-US" sz="2400" dirty="0"/>
              <a:t>Product types: Trading goods; Raw materials; Semi-finished goods; Finished goods (FG) - Off-road bikes: Men &amp; Women </a:t>
            </a:r>
          </a:p>
          <a:p>
            <a:pPr lvl="1"/>
            <a:r>
              <a:rPr lang="en-US" sz="2000" dirty="0"/>
              <a:t>Tour bikes: Deluxe &amp; Professional (DXTR, PRTR)</a:t>
            </a:r>
          </a:p>
          <a:p>
            <a:r>
              <a:rPr lang="en-US" sz="2400" dirty="0"/>
              <a:t>Business Partner (BP)</a:t>
            </a:r>
          </a:p>
          <a:p>
            <a:r>
              <a:rPr lang="en-US" sz="2400" dirty="0"/>
              <a:t>Client: Global Bike Group</a:t>
            </a:r>
          </a:p>
          <a:p>
            <a:r>
              <a:rPr lang="en-US" sz="2400" dirty="0"/>
              <a:t>Company code: GBI (US00)</a:t>
            </a:r>
          </a:p>
          <a:p>
            <a:r>
              <a:rPr lang="en-US" sz="2400" dirty="0"/>
              <a:t>Plant: Miami (MI00)</a:t>
            </a:r>
          </a:p>
          <a:p>
            <a:r>
              <a:rPr lang="en-US" sz="2400" dirty="0"/>
              <a:t>Sales organization: US East (UE), US West (UW)</a:t>
            </a:r>
          </a:p>
          <a:p>
            <a:r>
              <a:rPr lang="en-US" sz="2400" dirty="0"/>
              <a:t>Division - Bicycles (BI), Accessories (AS)</a:t>
            </a:r>
          </a:p>
          <a:p>
            <a:r>
              <a:rPr lang="en-US" sz="2400" dirty="0"/>
              <a:t>Storage Location: Finished goods (FG)</a:t>
            </a:r>
          </a:p>
          <a:p>
            <a:r>
              <a:rPr lang="en-US" sz="2400" dirty="0"/>
              <a:t>Distribution channel: Wholesale (WH) </a:t>
            </a:r>
          </a:p>
          <a:p>
            <a:endParaRPr lang="en-US" sz="2400" dirty="0"/>
          </a:p>
        </p:txBody>
      </p:sp>
      <p:sp>
        <p:nvSpPr>
          <p:cNvPr id="3" name="Title 2">
            <a:extLst>
              <a:ext uri="{FF2B5EF4-FFF2-40B4-BE49-F238E27FC236}">
                <a16:creationId xmlns:a16="http://schemas.microsoft.com/office/drawing/2014/main" id="{0BBF2988-FEA9-1925-33B3-DFC3429B0EE0}"/>
              </a:ext>
            </a:extLst>
          </p:cNvPr>
          <p:cNvSpPr>
            <a:spLocks noGrp="1"/>
          </p:cNvSpPr>
          <p:nvPr>
            <p:ph type="title"/>
          </p:nvPr>
        </p:nvSpPr>
        <p:spPr/>
        <p:txBody>
          <a:bodyPr/>
          <a:lstStyle/>
          <a:p>
            <a:r>
              <a:rPr lang="en-US" sz="4800" dirty="0"/>
              <a:t>Key terms</a:t>
            </a:r>
          </a:p>
        </p:txBody>
      </p:sp>
    </p:spTree>
    <p:extLst>
      <p:ext uri="{BB962C8B-B14F-4D97-AF65-F5344CB8AC3E}">
        <p14:creationId xmlns:p14="http://schemas.microsoft.com/office/powerpoint/2010/main" val="166864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500"/>
                                        <p:tgtEl>
                                          <p:spTgt spid="2">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fade">
                                      <p:cBhvr>
                                        <p:cTn id="40" dur="500"/>
                                        <p:tgtEl>
                                          <p:spTgt spid="2">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animEffect transition="in" filter="fade">
                                      <p:cBhvr>
                                        <p:cTn id="45" dur="500"/>
                                        <p:tgtEl>
                                          <p:spTgt spid="2">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
                                            <p:txEl>
                                              <p:pRg st="9" end="9"/>
                                            </p:txEl>
                                          </p:spTgt>
                                        </p:tgtEl>
                                        <p:attrNameLst>
                                          <p:attrName>style.visibility</p:attrName>
                                        </p:attrNameLst>
                                      </p:cBhvr>
                                      <p:to>
                                        <p:strVal val="visible"/>
                                      </p:to>
                                    </p:set>
                                    <p:animEffect transition="in" filter="fade">
                                      <p:cBhvr>
                                        <p:cTn id="50" dur="500"/>
                                        <p:tgtEl>
                                          <p:spTgt spid="2">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
                                            <p:txEl>
                                              <p:pRg st="10" end="10"/>
                                            </p:txEl>
                                          </p:spTgt>
                                        </p:tgtEl>
                                        <p:attrNameLst>
                                          <p:attrName>style.visibility</p:attrName>
                                        </p:attrNameLst>
                                      </p:cBhvr>
                                      <p:to>
                                        <p:strVal val="visible"/>
                                      </p:to>
                                    </p:set>
                                    <p:animEffect transition="in" filter="fade">
                                      <p:cBhvr>
                                        <p:cTn id="55" dur="500"/>
                                        <p:tgtEl>
                                          <p:spTgt spid="2">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xEl>
                                              <p:pRg st="11" end="11"/>
                                            </p:txEl>
                                          </p:spTgt>
                                        </p:tgtEl>
                                        <p:attrNameLst>
                                          <p:attrName>style.visibility</p:attrName>
                                        </p:attrNameLst>
                                      </p:cBhvr>
                                      <p:to>
                                        <p:strVal val="visible"/>
                                      </p:to>
                                    </p:set>
                                    <p:animEffect transition="in" filter="fade">
                                      <p:cBhvr>
                                        <p:cTn id="60" dur="500"/>
                                        <p:tgtEl>
                                          <p:spTgt spid="2">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
                                            <p:txEl>
                                              <p:pRg st="12" end="12"/>
                                            </p:txEl>
                                          </p:spTgt>
                                        </p:tgtEl>
                                        <p:attrNameLst>
                                          <p:attrName>style.visibility</p:attrName>
                                        </p:attrNameLst>
                                      </p:cBhvr>
                                      <p:to>
                                        <p:strVal val="visible"/>
                                      </p:to>
                                    </p:set>
                                    <p:animEffect transition="in" filter="fade">
                                      <p:cBhvr>
                                        <p:cTn id="65"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Global Bike Enterprise Structure in SAP ERP (Sales)</a:t>
            </a:r>
            <a:endParaRPr lang="de-DE" dirty="0"/>
          </a:p>
        </p:txBody>
      </p:sp>
      <p:grpSp>
        <p:nvGrpSpPr>
          <p:cNvPr id="4" name="Gruppieren 50"/>
          <p:cNvGrpSpPr>
            <a:grpSpLocks/>
          </p:cNvGrpSpPr>
          <p:nvPr/>
        </p:nvGrpSpPr>
        <p:grpSpPr bwMode="auto">
          <a:xfrm>
            <a:off x="1904012" y="1445941"/>
            <a:ext cx="8385175" cy="4778770"/>
            <a:chOff x="395288" y="1341438"/>
            <a:chExt cx="8385175" cy="4778770"/>
          </a:xfrm>
        </p:grpSpPr>
        <p:sp>
          <p:nvSpPr>
            <p:cNvPr id="5" name="AutoShape 39"/>
            <p:cNvSpPr>
              <a:spLocks noChangeArrowheads="1"/>
            </p:cNvSpPr>
            <p:nvPr/>
          </p:nvSpPr>
          <p:spPr bwMode="auto">
            <a:xfrm>
              <a:off x="395288" y="1504950"/>
              <a:ext cx="8385175" cy="4597400"/>
            </a:xfrm>
            <a:prstGeom prst="parallelogram">
              <a:avLst>
                <a:gd name="adj" fmla="val 44989"/>
              </a:avLst>
            </a:prstGeom>
            <a:gradFill rotWithShape="0">
              <a:gsLst>
                <a:gs pos="0">
                  <a:srgbClr val="0050A8"/>
                </a:gs>
                <a:gs pos="100000">
                  <a:srgbClr val="B5C1E9"/>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B5C1E9"/>
              </a:extrusionClr>
              <a:contourClr>
                <a:srgbClr val="0050A8"/>
              </a:contourClr>
            </a:sp3d>
          </p:spPr>
          <p:txBody>
            <a:bodyPr wrap="none" lIns="0" tIns="0" rIns="0" bIns="0" anchor="b">
              <a:flatTx/>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endParaRPr lang="de-DE" altLang="de-DE" sz="1400"/>
            </a:p>
          </p:txBody>
        </p:sp>
        <p:sp>
          <p:nvSpPr>
            <p:cNvPr id="6" name="Text Box 40"/>
            <p:cNvSpPr txBox="1">
              <a:spLocks noChangeArrowheads="1"/>
            </p:cNvSpPr>
            <p:nvPr/>
          </p:nvSpPr>
          <p:spPr bwMode="auto">
            <a:xfrm>
              <a:off x="492124" y="5810250"/>
              <a:ext cx="2117793"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r>
                <a:rPr lang="en-US" altLang="de-DE" sz="1400" dirty="0"/>
                <a:t>Client Global Bike</a:t>
              </a:r>
            </a:p>
          </p:txBody>
        </p:sp>
        <p:sp>
          <p:nvSpPr>
            <p:cNvPr id="7" name="AutoShape 41"/>
            <p:cNvSpPr>
              <a:spLocks noChangeArrowheads="1"/>
            </p:cNvSpPr>
            <p:nvPr/>
          </p:nvSpPr>
          <p:spPr bwMode="auto">
            <a:xfrm>
              <a:off x="611188" y="1576388"/>
              <a:ext cx="8007350" cy="4241800"/>
            </a:xfrm>
            <a:prstGeom prst="parallelogram">
              <a:avLst>
                <a:gd name="adj" fmla="val 45043"/>
              </a:avLst>
            </a:prstGeom>
            <a:gradFill rotWithShape="0">
              <a:gsLst>
                <a:gs pos="0">
                  <a:srgbClr val="D6A4F4"/>
                </a:gs>
                <a:gs pos="100000">
                  <a:srgbClr val="634C71"/>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D6A4F4"/>
              </a:extrusionClr>
              <a:contourClr>
                <a:srgbClr val="D6A4F4"/>
              </a:contourClr>
            </a:sp3d>
          </p:spPr>
          <p:txBody>
            <a:bodyPr wrap="none" lIns="0" tIns="0" rIns="0" bIns="0" anchor="b">
              <a:flatTx/>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endParaRPr lang="de-DE" altLang="de-DE" sz="1400">
                <a:solidFill>
                  <a:srgbClr val="F8F8F8"/>
                </a:solidFill>
              </a:endParaRPr>
            </a:p>
          </p:txBody>
        </p:sp>
        <p:sp>
          <p:nvSpPr>
            <p:cNvPr id="8" name="Text Box 42"/>
            <p:cNvSpPr txBox="1">
              <a:spLocks noChangeArrowheads="1"/>
            </p:cNvSpPr>
            <p:nvPr/>
          </p:nvSpPr>
          <p:spPr bwMode="auto">
            <a:xfrm>
              <a:off x="600075" y="5549900"/>
              <a:ext cx="4159250"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buFontTx/>
                <a:buNone/>
              </a:pPr>
              <a:r>
                <a:rPr lang="en-US" altLang="de-DE" sz="1600">
                  <a:cs typeface="Times New Roman" panose="02020603050405020304" pitchFamily="18" charset="0"/>
                </a:rPr>
                <a:t> </a:t>
              </a:r>
              <a:r>
                <a:rPr lang="en-US" altLang="de-DE" sz="1400">
                  <a:cs typeface="Times New Roman" panose="02020603050405020304" pitchFamily="18" charset="0"/>
                </a:rPr>
                <a:t>Credit Control Area (global) GL00</a:t>
              </a:r>
            </a:p>
          </p:txBody>
        </p:sp>
        <p:sp>
          <p:nvSpPr>
            <p:cNvPr id="9" name="Line 43"/>
            <p:cNvSpPr>
              <a:spLocks noChangeShapeType="1"/>
            </p:cNvSpPr>
            <p:nvPr/>
          </p:nvSpPr>
          <p:spPr bwMode="auto">
            <a:xfrm flipH="1">
              <a:off x="4194175" y="1576388"/>
              <a:ext cx="1790700" cy="41719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lIns="90000" tIns="46800" rIns="90000" bIns="0">
              <a:spAutoFit/>
            </a:bodyPr>
            <a:lstStyle/>
            <a:p>
              <a:endParaRPr lang="de-DE"/>
            </a:p>
          </p:txBody>
        </p:sp>
        <p:sp>
          <p:nvSpPr>
            <p:cNvPr id="10" name="AutoShape 45"/>
            <p:cNvSpPr>
              <a:spLocks noChangeArrowheads="1"/>
            </p:cNvSpPr>
            <p:nvPr/>
          </p:nvSpPr>
          <p:spPr bwMode="auto">
            <a:xfrm>
              <a:off x="844550" y="1619250"/>
              <a:ext cx="2695575" cy="3922713"/>
            </a:xfrm>
            <a:prstGeom prst="parallelogram">
              <a:avLst>
                <a:gd name="adj" fmla="val 65981"/>
              </a:avLst>
            </a:prstGeom>
            <a:gradFill rotWithShape="0">
              <a:gsLst>
                <a:gs pos="0">
                  <a:srgbClr val="99FF66"/>
                </a:gs>
                <a:gs pos="100000">
                  <a:srgbClr val="47762F"/>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9FF66"/>
              </a:extrusionClr>
              <a:contourClr>
                <a:srgbClr val="99FF66"/>
              </a:contourClr>
            </a:sp3d>
          </p:spPr>
          <p:txBody>
            <a:bodyPr wrap="none" lIns="0" tIns="0" rIns="0" bIns="0" anchor="b">
              <a:flatTx/>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endParaRPr lang="de-DE" altLang="de-DE" sz="1400"/>
            </a:p>
          </p:txBody>
        </p:sp>
        <p:sp>
          <p:nvSpPr>
            <p:cNvPr id="11" name="Text Box 46"/>
            <p:cNvSpPr txBox="1">
              <a:spLocks noChangeArrowheads="1"/>
            </p:cNvSpPr>
            <p:nvPr/>
          </p:nvSpPr>
          <p:spPr bwMode="auto">
            <a:xfrm>
              <a:off x="898525" y="5226050"/>
              <a:ext cx="974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r>
                <a:rPr lang="en-US" altLang="de-DE" sz="1400"/>
                <a:t>CC US00</a:t>
              </a:r>
            </a:p>
          </p:txBody>
        </p:sp>
        <p:sp>
          <p:nvSpPr>
            <p:cNvPr id="12" name="AutoShape 47"/>
            <p:cNvSpPr>
              <a:spLocks noChangeArrowheads="1"/>
            </p:cNvSpPr>
            <p:nvPr/>
          </p:nvSpPr>
          <p:spPr bwMode="auto">
            <a:xfrm>
              <a:off x="1082675" y="4826000"/>
              <a:ext cx="882650" cy="373063"/>
            </a:xfrm>
            <a:prstGeom prst="parallelogram">
              <a:avLst>
                <a:gd name="adj" fmla="val 44635"/>
              </a:avLst>
            </a:prstGeom>
            <a:solidFill>
              <a:srgbClr val="FFFF99"/>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99"/>
              </a:extrusionClr>
              <a:contourClr>
                <a:srgbClr val="FFFF99"/>
              </a:contourClr>
            </a:sp3d>
          </p:spPr>
          <p:txBody>
            <a:bodyPr wrap="none" lIns="0" tIns="0" rIns="0" bIns="0" anchor="b">
              <a:flatTx/>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endParaRPr lang="de-DE" altLang="de-DE" sz="1400"/>
            </a:p>
          </p:txBody>
        </p:sp>
        <p:sp>
          <p:nvSpPr>
            <p:cNvPr id="13" name="Text Box 48"/>
            <p:cNvSpPr txBox="1">
              <a:spLocks noChangeArrowheads="1"/>
            </p:cNvSpPr>
            <p:nvPr/>
          </p:nvSpPr>
          <p:spPr bwMode="auto">
            <a:xfrm>
              <a:off x="1101725" y="4781550"/>
              <a:ext cx="105251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buFontTx/>
                <a:buNone/>
              </a:pPr>
              <a:r>
                <a:rPr lang="en-US" altLang="de-DE" sz="1100">
                  <a:cs typeface="Times New Roman" panose="02020603050405020304" pitchFamily="18" charset="0"/>
                </a:rPr>
                <a:t>  US East</a:t>
              </a:r>
            </a:p>
            <a:p>
              <a:pPr>
                <a:spcBef>
                  <a:spcPct val="0"/>
                </a:spcBef>
                <a:buFontTx/>
                <a:buNone/>
              </a:pPr>
              <a:r>
                <a:rPr lang="en-US" altLang="de-DE" sz="1400" b="0">
                  <a:cs typeface="Times New Roman" panose="02020603050405020304" pitchFamily="18" charset="0"/>
                </a:rPr>
                <a:t> </a:t>
              </a:r>
              <a:r>
                <a:rPr lang="en-US" altLang="de-DE" sz="1200" b="0">
                  <a:cs typeface="Times New Roman" panose="02020603050405020304" pitchFamily="18" charset="0"/>
                </a:rPr>
                <a:t>UE00</a:t>
              </a:r>
            </a:p>
          </p:txBody>
        </p:sp>
        <p:sp>
          <p:nvSpPr>
            <p:cNvPr id="14" name="AutoShape 49"/>
            <p:cNvSpPr>
              <a:spLocks noChangeArrowheads="1"/>
            </p:cNvSpPr>
            <p:nvPr/>
          </p:nvSpPr>
          <p:spPr bwMode="auto">
            <a:xfrm>
              <a:off x="1266825" y="4389438"/>
              <a:ext cx="882650" cy="373062"/>
            </a:xfrm>
            <a:prstGeom prst="parallelogram">
              <a:avLst>
                <a:gd name="adj" fmla="val 44636"/>
              </a:avLst>
            </a:prstGeom>
            <a:solidFill>
              <a:srgbClr val="FFFF99"/>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99"/>
              </a:extrusionClr>
              <a:contourClr>
                <a:srgbClr val="FFFF99"/>
              </a:contourClr>
            </a:sp3d>
          </p:spPr>
          <p:txBody>
            <a:bodyPr wrap="none" lIns="0" tIns="0" rIns="0" bIns="0" anchor="b">
              <a:flatTx/>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endParaRPr lang="de-DE" altLang="de-DE" sz="1400"/>
            </a:p>
          </p:txBody>
        </p:sp>
        <p:sp>
          <p:nvSpPr>
            <p:cNvPr id="15" name="Text Box 50"/>
            <p:cNvSpPr txBox="1">
              <a:spLocks noChangeArrowheads="1"/>
            </p:cNvSpPr>
            <p:nvPr/>
          </p:nvSpPr>
          <p:spPr bwMode="auto">
            <a:xfrm>
              <a:off x="1287463" y="4292600"/>
              <a:ext cx="8794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buFontTx/>
                <a:buNone/>
              </a:pPr>
              <a:r>
                <a:rPr lang="en-US" altLang="de-DE" sz="1400">
                  <a:cs typeface="Times New Roman" panose="02020603050405020304" pitchFamily="18" charset="0"/>
                </a:rPr>
                <a:t>  </a:t>
              </a:r>
              <a:r>
                <a:rPr lang="en-US" altLang="de-DE" sz="1100">
                  <a:cs typeface="Times New Roman" panose="02020603050405020304" pitchFamily="18" charset="0"/>
                </a:rPr>
                <a:t>US West</a:t>
              </a:r>
            </a:p>
            <a:p>
              <a:pPr>
                <a:spcBef>
                  <a:spcPct val="0"/>
                </a:spcBef>
                <a:buFontTx/>
                <a:buNone/>
              </a:pPr>
              <a:r>
                <a:rPr lang="en-US" altLang="de-DE" sz="1400" b="0">
                  <a:cs typeface="Times New Roman" panose="02020603050405020304" pitchFamily="18" charset="0"/>
                </a:rPr>
                <a:t> </a:t>
              </a:r>
              <a:r>
                <a:rPr lang="en-US" altLang="de-DE" sz="1200" b="0">
                  <a:cs typeface="Times New Roman" panose="02020603050405020304" pitchFamily="18" charset="0"/>
                </a:rPr>
                <a:t>UW00</a:t>
              </a:r>
            </a:p>
          </p:txBody>
        </p:sp>
        <p:sp>
          <p:nvSpPr>
            <p:cNvPr id="16" name="AutoShape 51"/>
            <p:cNvSpPr>
              <a:spLocks noChangeArrowheads="1"/>
            </p:cNvSpPr>
            <p:nvPr/>
          </p:nvSpPr>
          <p:spPr bwMode="auto">
            <a:xfrm>
              <a:off x="1928813" y="1619250"/>
              <a:ext cx="2693987" cy="3922713"/>
            </a:xfrm>
            <a:prstGeom prst="parallelogram">
              <a:avLst>
                <a:gd name="adj" fmla="val 65981"/>
              </a:avLst>
            </a:prstGeom>
            <a:gradFill rotWithShape="0">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endParaRPr lang="de-DE" altLang="de-DE" sz="1400"/>
            </a:p>
          </p:txBody>
        </p:sp>
        <p:sp>
          <p:nvSpPr>
            <p:cNvPr id="17" name="Text Box 52"/>
            <p:cNvSpPr txBox="1">
              <a:spLocks noChangeArrowheads="1"/>
            </p:cNvSpPr>
            <p:nvPr/>
          </p:nvSpPr>
          <p:spPr bwMode="auto">
            <a:xfrm>
              <a:off x="1982788" y="5226050"/>
              <a:ext cx="985837"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r>
                <a:rPr lang="en-US" altLang="de-DE" sz="1400">
                  <a:solidFill>
                    <a:srgbClr val="DDDDDD"/>
                  </a:solidFill>
                </a:rPr>
                <a:t>CC CA00</a:t>
              </a:r>
            </a:p>
          </p:txBody>
        </p:sp>
        <p:sp>
          <p:nvSpPr>
            <p:cNvPr id="18" name="AutoShape 53"/>
            <p:cNvSpPr>
              <a:spLocks noChangeArrowheads="1"/>
            </p:cNvSpPr>
            <p:nvPr/>
          </p:nvSpPr>
          <p:spPr bwMode="auto">
            <a:xfrm>
              <a:off x="2163763" y="4826000"/>
              <a:ext cx="881062" cy="373063"/>
            </a:xfrm>
            <a:prstGeom prst="parallelogram">
              <a:avLst>
                <a:gd name="adj" fmla="val 44555"/>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endParaRPr lang="de-DE" altLang="de-DE" sz="1400"/>
            </a:p>
          </p:txBody>
        </p:sp>
        <p:sp>
          <p:nvSpPr>
            <p:cNvPr id="19" name="Text Box 54"/>
            <p:cNvSpPr txBox="1">
              <a:spLocks noChangeArrowheads="1"/>
            </p:cNvSpPr>
            <p:nvPr/>
          </p:nvSpPr>
          <p:spPr bwMode="auto">
            <a:xfrm>
              <a:off x="2182813" y="4781550"/>
              <a:ext cx="9080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buFontTx/>
                <a:buNone/>
              </a:pPr>
              <a:r>
                <a:rPr lang="en-US" altLang="de-DE" sz="1000">
                  <a:solidFill>
                    <a:srgbClr val="DDDDDD"/>
                  </a:solidFill>
                  <a:cs typeface="Times New Roman" panose="02020603050405020304" pitchFamily="18" charset="0"/>
                </a:rPr>
                <a:t>  </a:t>
              </a:r>
              <a:r>
                <a:rPr lang="en-US" altLang="de-DE" sz="1100">
                  <a:solidFill>
                    <a:srgbClr val="DDDDDD"/>
                  </a:solidFill>
                  <a:cs typeface="Times New Roman" panose="02020603050405020304" pitchFamily="18" charset="0"/>
                </a:rPr>
                <a:t>CA East</a:t>
              </a:r>
            </a:p>
            <a:p>
              <a:pPr>
                <a:spcBef>
                  <a:spcPct val="0"/>
                </a:spcBef>
                <a:buFontTx/>
                <a:buNone/>
              </a:pPr>
              <a:r>
                <a:rPr lang="en-US" altLang="de-DE" sz="1400" b="0">
                  <a:solidFill>
                    <a:srgbClr val="DDDDDD"/>
                  </a:solidFill>
                  <a:cs typeface="Times New Roman" panose="02020603050405020304" pitchFamily="18" charset="0"/>
                </a:rPr>
                <a:t> </a:t>
              </a:r>
              <a:r>
                <a:rPr lang="en-US" altLang="de-DE" sz="1200" b="0">
                  <a:solidFill>
                    <a:srgbClr val="DDDDDD"/>
                  </a:solidFill>
                  <a:cs typeface="Times New Roman" panose="02020603050405020304" pitchFamily="18" charset="0"/>
                </a:rPr>
                <a:t>CE00</a:t>
              </a:r>
            </a:p>
          </p:txBody>
        </p:sp>
        <p:sp>
          <p:nvSpPr>
            <p:cNvPr id="20" name="AutoShape 55"/>
            <p:cNvSpPr>
              <a:spLocks noChangeArrowheads="1"/>
            </p:cNvSpPr>
            <p:nvPr/>
          </p:nvSpPr>
          <p:spPr bwMode="auto">
            <a:xfrm>
              <a:off x="2347913" y="4389438"/>
              <a:ext cx="882650" cy="373062"/>
            </a:xfrm>
            <a:prstGeom prst="parallelogram">
              <a:avLst>
                <a:gd name="adj" fmla="val 44636"/>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endParaRPr lang="de-DE" altLang="de-DE" sz="1400"/>
            </a:p>
          </p:txBody>
        </p:sp>
        <p:sp>
          <p:nvSpPr>
            <p:cNvPr id="21" name="Text Box 56"/>
            <p:cNvSpPr txBox="1">
              <a:spLocks noChangeArrowheads="1"/>
            </p:cNvSpPr>
            <p:nvPr/>
          </p:nvSpPr>
          <p:spPr bwMode="auto">
            <a:xfrm>
              <a:off x="2366963" y="4357688"/>
              <a:ext cx="88106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buFontTx/>
                <a:buNone/>
              </a:pPr>
              <a:r>
                <a:rPr lang="en-US" altLang="de-DE" sz="1000">
                  <a:solidFill>
                    <a:srgbClr val="DDDDDD"/>
                  </a:solidFill>
                  <a:cs typeface="Times New Roman" panose="02020603050405020304" pitchFamily="18" charset="0"/>
                </a:rPr>
                <a:t>  </a:t>
              </a:r>
              <a:r>
                <a:rPr lang="en-US" altLang="de-DE" sz="1100">
                  <a:solidFill>
                    <a:srgbClr val="DDDDDD"/>
                  </a:solidFill>
                  <a:cs typeface="Times New Roman" panose="02020603050405020304" pitchFamily="18" charset="0"/>
                </a:rPr>
                <a:t>CA West</a:t>
              </a:r>
            </a:p>
            <a:p>
              <a:pPr>
                <a:spcBef>
                  <a:spcPct val="0"/>
                </a:spcBef>
                <a:buFontTx/>
                <a:buNone/>
              </a:pPr>
              <a:r>
                <a:rPr lang="en-US" altLang="de-DE" sz="1200" b="0">
                  <a:solidFill>
                    <a:srgbClr val="DDDDDD"/>
                  </a:solidFill>
                  <a:cs typeface="Times New Roman" panose="02020603050405020304" pitchFamily="18" charset="0"/>
                </a:rPr>
                <a:t> CW00</a:t>
              </a:r>
            </a:p>
          </p:txBody>
        </p:sp>
        <p:sp>
          <p:nvSpPr>
            <p:cNvPr id="22" name="AutoShape 57"/>
            <p:cNvSpPr>
              <a:spLocks noChangeArrowheads="1"/>
            </p:cNvSpPr>
            <p:nvPr/>
          </p:nvSpPr>
          <p:spPr bwMode="auto">
            <a:xfrm>
              <a:off x="3282950" y="1619250"/>
              <a:ext cx="2693988" cy="3922713"/>
            </a:xfrm>
            <a:prstGeom prst="parallelogram">
              <a:avLst>
                <a:gd name="adj" fmla="val 65981"/>
              </a:avLst>
            </a:prstGeom>
            <a:gradFill rotWithShape="0">
              <a:gsLst>
                <a:gs pos="0">
                  <a:srgbClr val="99FF66"/>
                </a:gs>
                <a:gs pos="100000">
                  <a:srgbClr val="47762F"/>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9FF66"/>
              </a:extrusionClr>
              <a:contourClr>
                <a:srgbClr val="99FF66"/>
              </a:contourClr>
            </a:sp3d>
          </p:spPr>
          <p:txBody>
            <a:bodyPr wrap="none" lIns="0" tIns="0" rIns="0" bIns="0" anchor="b">
              <a:flatTx/>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endParaRPr lang="de-DE" altLang="de-DE" sz="1400"/>
            </a:p>
          </p:txBody>
        </p:sp>
        <p:sp>
          <p:nvSpPr>
            <p:cNvPr id="23" name="Text Box 58"/>
            <p:cNvSpPr txBox="1">
              <a:spLocks noChangeArrowheads="1"/>
            </p:cNvSpPr>
            <p:nvPr/>
          </p:nvSpPr>
          <p:spPr bwMode="auto">
            <a:xfrm>
              <a:off x="3336925" y="5226050"/>
              <a:ext cx="974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r>
                <a:rPr lang="en-US" altLang="de-DE" sz="1400"/>
                <a:t>CC DE00</a:t>
              </a:r>
            </a:p>
          </p:txBody>
        </p:sp>
        <p:sp>
          <p:nvSpPr>
            <p:cNvPr id="24" name="AutoShape 59"/>
            <p:cNvSpPr>
              <a:spLocks noChangeArrowheads="1"/>
            </p:cNvSpPr>
            <p:nvPr/>
          </p:nvSpPr>
          <p:spPr bwMode="auto">
            <a:xfrm>
              <a:off x="3519488" y="4826000"/>
              <a:ext cx="882650" cy="373063"/>
            </a:xfrm>
            <a:prstGeom prst="parallelogram">
              <a:avLst>
                <a:gd name="adj" fmla="val 44635"/>
              </a:avLst>
            </a:prstGeom>
            <a:solidFill>
              <a:srgbClr val="FFFF99"/>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99"/>
              </a:extrusionClr>
              <a:contourClr>
                <a:srgbClr val="FFFF99"/>
              </a:contourClr>
            </a:sp3d>
          </p:spPr>
          <p:txBody>
            <a:bodyPr wrap="none" lIns="0" tIns="0" rIns="0" bIns="0" anchor="b">
              <a:flatTx/>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endParaRPr lang="de-DE" altLang="de-DE" sz="1400"/>
            </a:p>
          </p:txBody>
        </p:sp>
        <p:sp>
          <p:nvSpPr>
            <p:cNvPr id="25" name="Text Box 60"/>
            <p:cNvSpPr txBox="1">
              <a:spLocks noChangeArrowheads="1"/>
            </p:cNvSpPr>
            <p:nvPr/>
          </p:nvSpPr>
          <p:spPr bwMode="auto">
            <a:xfrm>
              <a:off x="3540125" y="4797425"/>
              <a:ext cx="9493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buFontTx/>
                <a:buNone/>
              </a:pPr>
              <a:r>
                <a:rPr lang="en-US" altLang="de-DE" sz="1000">
                  <a:cs typeface="Times New Roman" panose="02020603050405020304" pitchFamily="18" charset="0"/>
                </a:rPr>
                <a:t>  </a:t>
              </a:r>
              <a:r>
                <a:rPr lang="en-US" altLang="de-DE" sz="1100">
                  <a:cs typeface="Times New Roman" panose="02020603050405020304" pitchFamily="18" charset="0"/>
                </a:rPr>
                <a:t>DE South</a:t>
              </a:r>
            </a:p>
            <a:p>
              <a:pPr>
                <a:spcBef>
                  <a:spcPct val="0"/>
                </a:spcBef>
                <a:buFontTx/>
                <a:buNone/>
              </a:pPr>
              <a:r>
                <a:rPr lang="en-US" altLang="de-DE" sz="1400" b="0">
                  <a:cs typeface="Times New Roman" panose="02020603050405020304" pitchFamily="18" charset="0"/>
                </a:rPr>
                <a:t> </a:t>
              </a:r>
              <a:r>
                <a:rPr lang="en-US" altLang="de-DE" sz="1200" b="0">
                  <a:cs typeface="Times New Roman" panose="02020603050405020304" pitchFamily="18" charset="0"/>
                </a:rPr>
                <a:t>DS00</a:t>
              </a:r>
            </a:p>
          </p:txBody>
        </p:sp>
        <p:sp>
          <p:nvSpPr>
            <p:cNvPr id="26" name="AutoShape 61"/>
            <p:cNvSpPr>
              <a:spLocks noChangeArrowheads="1"/>
            </p:cNvSpPr>
            <p:nvPr/>
          </p:nvSpPr>
          <p:spPr bwMode="auto">
            <a:xfrm>
              <a:off x="3705225" y="4389438"/>
              <a:ext cx="882650" cy="373062"/>
            </a:xfrm>
            <a:prstGeom prst="parallelogram">
              <a:avLst>
                <a:gd name="adj" fmla="val 44636"/>
              </a:avLst>
            </a:prstGeom>
            <a:solidFill>
              <a:srgbClr val="FFFF99"/>
            </a:solidFill>
            <a:ln w="9525">
              <a:miter lim="800000"/>
              <a:headEnd/>
              <a:tailEnd/>
            </a:ln>
            <a:scene3d>
              <a:camera prst="legacyObliqueBottomRight"/>
              <a:lightRig rig="legacyFlat3" dir="b"/>
            </a:scene3d>
            <a:sp3d extrusionH="100000" prstMaterial="legacyMatte">
              <a:bevelT w="13500" h="13500" prst="angle"/>
              <a:bevelB w="13500" h="13500" prst="angle"/>
              <a:extrusionClr>
                <a:srgbClr val="FFFF99"/>
              </a:extrusionClr>
              <a:contourClr>
                <a:srgbClr val="FFFF99"/>
              </a:contourClr>
            </a:sp3d>
          </p:spPr>
          <p:txBody>
            <a:bodyPr wrap="none" lIns="0" tIns="0" rIns="0" bIns="0" anchor="b">
              <a:flatTx/>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endParaRPr lang="de-DE" altLang="de-DE" sz="1400"/>
            </a:p>
          </p:txBody>
        </p:sp>
        <p:sp>
          <p:nvSpPr>
            <p:cNvPr id="27" name="Text Box 62"/>
            <p:cNvSpPr txBox="1">
              <a:spLocks noChangeArrowheads="1"/>
            </p:cNvSpPr>
            <p:nvPr/>
          </p:nvSpPr>
          <p:spPr bwMode="auto">
            <a:xfrm>
              <a:off x="3724275" y="4349750"/>
              <a:ext cx="95091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buFontTx/>
                <a:buNone/>
              </a:pPr>
              <a:r>
                <a:rPr lang="en-US" altLang="de-DE" sz="1100">
                  <a:cs typeface="Times New Roman" panose="02020603050405020304" pitchFamily="18" charset="0"/>
                </a:rPr>
                <a:t>  DE North</a:t>
              </a:r>
            </a:p>
            <a:p>
              <a:pPr>
                <a:spcBef>
                  <a:spcPct val="0"/>
                </a:spcBef>
                <a:buFontTx/>
                <a:buNone/>
              </a:pPr>
              <a:r>
                <a:rPr lang="en-US" altLang="de-DE" sz="1400" b="0">
                  <a:cs typeface="Times New Roman" panose="02020603050405020304" pitchFamily="18" charset="0"/>
                </a:rPr>
                <a:t> </a:t>
              </a:r>
              <a:r>
                <a:rPr lang="en-US" altLang="de-DE" sz="1200" b="0">
                  <a:cs typeface="Times New Roman" panose="02020603050405020304" pitchFamily="18" charset="0"/>
                </a:rPr>
                <a:t>DN00</a:t>
              </a:r>
            </a:p>
          </p:txBody>
        </p:sp>
        <p:sp>
          <p:nvSpPr>
            <p:cNvPr id="28" name="AutoShape 63"/>
            <p:cNvSpPr>
              <a:spLocks noChangeArrowheads="1"/>
            </p:cNvSpPr>
            <p:nvPr/>
          </p:nvSpPr>
          <p:spPr bwMode="auto">
            <a:xfrm>
              <a:off x="4367213" y="1619250"/>
              <a:ext cx="2693987" cy="3922713"/>
            </a:xfrm>
            <a:prstGeom prst="parallelogram">
              <a:avLst>
                <a:gd name="adj" fmla="val 65981"/>
              </a:avLst>
            </a:prstGeom>
            <a:gradFill rotWithShape="0">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endParaRPr lang="de-DE" altLang="de-DE" sz="1400"/>
            </a:p>
          </p:txBody>
        </p:sp>
        <p:sp>
          <p:nvSpPr>
            <p:cNvPr id="29" name="Text Box 64"/>
            <p:cNvSpPr txBox="1">
              <a:spLocks noChangeArrowheads="1"/>
            </p:cNvSpPr>
            <p:nvPr/>
          </p:nvSpPr>
          <p:spPr bwMode="auto">
            <a:xfrm>
              <a:off x="4421188" y="5226050"/>
              <a:ext cx="99695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r>
                <a:rPr lang="en-US" altLang="de-DE" sz="1400">
                  <a:solidFill>
                    <a:srgbClr val="DDDDDD"/>
                  </a:solidFill>
                </a:rPr>
                <a:t>CC GB00</a:t>
              </a:r>
            </a:p>
          </p:txBody>
        </p:sp>
        <p:sp>
          <p:nvSpPr>
            <p:cNvPr id="30" name="AutoShape 65"/>
            <p:cNvSpPr>
              <a:spLocks noChangeArrowheads="1"/>
            </p:cNvSpPr>
            <p:nvPr/>
          </p:nvSpPr>
          <p:spPr bwMode="auto">
            <a:xfrm>
              <a:off x="4600575" y="4826000"/>
              <a:ext cx="882650" cy="373063"/>
            </a:xfrm>
            <a:prstGeom prst="parallelogram">
              <a:avLst>
                <a:gd name="adj" fmla="val 44635"/>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endParaRPr lang="de-DE" altLang="de-DE" sz="1400"/>
            </a:p>
          </p:txBody>
        </p:sp>
        <p:sp>
          <p:nvSpPr>
            <p:cNvPr id="31" name="Text Box 66"/>
            <p:cNvSpPr txBox="1">
              <a:spLocks noChangeArrowheads="1"/>
            </p:cNvSpPr>
            <p:nvPr/>
          </p:nvSpPr>
          <p:spPr bwMode="auto">
            <a:xfrm>
              <a:off x="4621213" y="4797425"/>
              <a:ext cx="10191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buFontTx/>
                <a:buNone/>
              </a:pPr>
              <a:r>
                <a:rPr lang="en-US" altLang="de-DE" sz="1000">
                  <a:solidFill>
                    <a:srgbClr val="DDDDDD"/>
                  </a:solidFill>
                  <a:cs typeface="Times New Roman" panose="02020603050405020304" pitchFamily="18" charset="0"/>
                </a:rPr>
                <a:t>  </a:t>
              </a:r>
              <a:r>
                <a:rPr lang="en-US" altLang="de-DE" sz="1100">
                  <a:solidFill>
                    <a:srgbClr val="DDDDDD"/>
                  </a:solidFill>
                  <a:cs typeface="Times New Roman" panose="02020603050405020304" pitchFamily="18" charset="0"/>
                </a:rPr>
                <a:t>GB South</a:t>
              </a:r>
            </a:p>
            <a:p>
              <a:pPr>
                <a:spcBef>
                  <a:spcPct val="0"/>
                </a:spcBef>
                <a:buFontTx/>
                <a:buNone/>
              </a:pPr>
              <a:r>
                <a:rPr lang="en-US" altLang="de-DE" sz="1400" b="0">
                  <a:solidFill>
                    <a:srgbClr val="DDDDDD"/>
                  </a:solidFill>
                  <a:cs typeface="Times New Roman" panose="02020603050405020304" pitchFamily="18" charset="0"/>
                </a:rPr>
                <a:t> </a:t>
              </a:r>
              <a:r>
                <a:rPr lang="en-US" altLang="de-DE" sz="1200" b="0">
                  <a:solidFill>
                    <a:srgbClr val="DDDDDD"/>
                  </a:solidFill>
                  <a:cs typeface="Times New Roman" panose="02020603050405020304" pitchFamily="18" charset="0"/>
                </a:rPr>
                <a:t>GS00</a:t>
              </a:r>
            </a:p>
          </p:txBody>
        </p:sp>
        <p:sp>
          <p:nvSpPr>
            <p:cNvPr id="32" name="AutoShape 67"/>
            <p:cNvSpPr>
              <a:spLocks noChangeArrowheads="1"/>
            </p:cNvSpPr>
            <p:nvPr/>
          </p:nvSpPr>
          <p:spPr bwMode="auto">
            <a:xfrm>
              <a:off x="4786313" y="4389438"/>
              <a:ext cx="882650" cy="373062"/>
            </a:xfrm>
            <a:prstGeom prst="parallelogram">
              <a:avLst>
                <a:gd name="adj" fmla="val 44636"/>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endParaRPr lang="de-DE" altLang="de-DE" sz="1400"/>
            </a:p>
          </p:txBody>
        </p:sp>
        <p:sp>
          <p:nvSpPr>
            <p:cNvPr id="33" name="Text Box 68"/>
            <p:cNvSpPr txBox="1">
              <a:spLocks noChangeArrowheads="1"/>
            </p:cNvSpPr>
            <p:nvPr/>
          </p:nvSpPr>
          <p:spPr bwMode="auto">
            <a:xfrm>
              <a:off x="4805363" y="4349750"/>
              <a:ext cx="9493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buFontTx/>
                <a:buNone/>
              </a:pPr>
              <a:r>
                <a:rPr lang="en-US" altLang="de-DE" sz="1000">
                  <a:solidFill>
                    <a:srgbClr val="DDDDDD"/>
                  </a:solidFill>
                  <a:cs typeface="Times New Roman" panose="02020603050405020304" pitchFamily="18" charset="0"/>
                </a:rPr>
                <a:t>  </a:t>
              </a:r>
              <a:r>
                <a:rPr lang="en-US" altLang="de-DE" sz="1100">
                  <a:solidFill>
                    <a:srgbClr val="DDDDDD"/>
                  </a:solidFill>
                  <a:cs typeface="Times New Roman" panose="02020603050405020304" pitchFamily="18" charset="0"/>
                </a:rPr>
                <a:t>GB North</a:t>
              </a:r>
            </a:p>
            <a:p>
              <a:pPr>
                <a:spcBef>
                  <a:spcPct val="0"/>
                </a:spcBef>
                <a:buFontTx/>
                <a:buNone/>
              </a:pPr>
              <a:r>
                <a:rPr lang="en-US" altLang="de-DE" sz="1400" b="0">
                  <a:solidFill>
                    <a:srgbClr val="DDDDDD"/>
                  </a:solidFill>
                  <a:cs typeface="Times New Roman" panose="02020603050405020304" pitchFamily="18" charset="0"/>
                </a:rPr>
                <a:t> </a:t>
              </a:r>
              <a:r>
                <a:rPr lang="en-US" altLang="de-DE" sz="1200" b="0">
                  <a:solidFill>
                    <a:srgbClr val="DDDDDD"/>
                  </a:solidFill>
                  <a:cs typeface="Times New Roman" panose="02020603050405020304" pitchFamily="18" charset="0"/>
                </a:rPr>
                <a:t>GN00</a:t>
              </a:r>
            </a:p>
          </p:txBody>
        </p:sp>
        <p:sp>
          <p:nvSpPr>
            <p:cNvPr id="34" name="Line 69"/>
            <p:cNvSpPr>
              <a:spLocks noChangeShapeType="1"/>
            </p:cNvSpPr>
            <p:nvPr/>
          </p:nvSpPr>
          <p:spPr bwMode="auto">
            <a:xfrm flipH="1">
              <a:off x="5749925" y="1576388"/>
              <a:ext cx="1792288" cy="417195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lIns="90000" tIns="46800" rIns="90000" bIns="0">
              <a:spAutoFit/>
            </a:bodyPr>
            <a:lstStyle/>
            <a:p>
              <a:endParaRPr lang="de-DE"/>
            </a:p>
          </p:txBody>
        </p:sp>
        <p:sp>
          <p:nvSpPr>
            <p:cNvPr id="35" name="AutoShape 70"/>
            <p:cNvSpPr>
              <a:spLocks noChangeArrowheads="1"/>
            </p:cNvSpPr>
            <p:nvPr/>
          </p:nvSpPr>
          <p:spPr bwMode="auto">
            <a:xfrm>
              <a:off x="5788025" y="1619250"/>
              <a:ext cx="2693988" cy="3922713"/>
            </a:xfrm>
            <a:prstGeom prst="parallelogram">
              <a:avLst>
                <a:gd name="adj" fmla="val 65981"/>
              </a:avLst>
            </a:prstGeom>
            <a:gradFill rotWithShape="0">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endParaRPr lang="de-DE" altLang="de-DE" sz="1400"/>
            </a:p>
          </p:txBody>
        </p:sp>
        <p:sp>
          <p:nvSpPr>
            <p:cNvPr id="36" name="Text Box 71"/>
            <p:cNvSpPr txBox="1">
              <a:spLocks noChangeArrowheads="1"/>
            </p:cNvSpPr>
            <p:nvPr/>
          </p:nvSpPr>
          <p:spPr bwMode="auto">
            <a:xfrm>
              <a:off x="5842000" y="5226050"/>
              <a:ext cx="9429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r>
                <a:rPr lang="en-US" altLang="de-DE" sz="1400" dirty="0">
                  <a:solidFill>
                    <a:srgbClr val="DDDDDD"/>
                  </a:solidFill>
                </a:rPr>
                <a:t>CC AU00</a:t>
              </a:r>
            </a:p>
          </p:txBody>
        </p:sp>
        <p:sp>
          <p:nvSpPr>
            <p:cNvPr id="37" name="AutoShape 72"/>
            <p:cNvSpPr>
              <a:spLocks noChangeArrowheads="1"/>
            </p:cNvSpPr>
            <p:nvPr/>
          </p:nvSpPr>
          <p:spPr bwMode="auto">
            <a:xfrm>
              <a:off x="6022975" y="4826000"/>
              <a:ext cx="881063" cy="373063"/>
            </a:xfrm>
            <a:prstGeom prst="parallelogram">
              <a:avLst>
                <a:gd name="adj" fmla="val 44555"/>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endParaRPr lang="de-DE" altLang="de-DE" sz="1400"/>
            </a:p>
          </p:txBody>
        </p:sp>
        <p:sp>
          <p:nvSpPr>
            <p:cNvPr id="38" name="Text Box 73"/>
            <p:cNvSpPr txBox="1">
              <a:spLocks noChangeArrowheads="1"/>
            </p:cNvSpPr>
            <p:nvPr/>
          </p:nvSpPr>
          <p:spPr bwMode="auto">
            <a:xfrm>
              <a:off x="6042025" y="4797425"/>
              <a:ext cx="10191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buFontTx/>
                <a:buNone/>
              </a:pPr>
              <a:r>
                <a:rPr lang="en-US" altLang="de-DE" sz="1000">
                  <a:solidFill>
                    <a:srgbClr val="DDDDDD"/>
                  </a:solidFill>
                  <a:cs typeface="Times New Roman" panose="02020603050405020304" pitchFamily="18" charset="0"/>
                </a:rPr>
                <a:t>  </a:t>
              </a:r>
              <a:r>
                <a:rPr lang="en-US" altLang="de-DE" sz="1100">
                  <a:solidFill>
                    <a:srgbClr val="DDDDDD"/>
                  </a:solidFill>
                  <a:cs typeface="Times New Roman" panose="02020603050405020304" pitchFamily="18" charset="0"/>
                </a:rPr>
                <a:t>AU South</a:t>
              </a:r>
            </a:p>
            <a:p>
              <a:pPr>
                <a:spcBef>
                  <a:spcPct val="0"/>
                </a:spcBef>
                <a:buFontTx/>
                <a:buNone/>
              </a:pPr>
              <a:r>
                <a:rPr lang="en-US" altLang="de-DE" sz="1200" b="0">
                  <a:solidFill>
                    <a:srgbClr val="DDDDDD"/>
                  </a:solidFill>
                  <a:cs typeface="Times New Roman" panose="02020603050405020304" pitchFamily="18" charset="0"/>
                </a:rPr>
                <a:t> AS00</a:t>
              </a:r>
            </a:p>
          </p:txBody>
        </p:sp>
        <p:sp>
          <p:nvSpPr>
            <p:cNvPr id="39" name="AutoShape 74"/>
            <p:cNvSpPr>
              <a:spLocks noChangeArrowheads="1"/>
            </p:cNvSpPr>
            <p:nvPr/>
          </p:nvSpPr>
          <p:spPr bwMode="auto">
            <a:xfrm>
              <a:off x="6207125" y="4389438"/>
              <a:ext cx="882650" cy="373062"/>
            </a:xfrm>
            <a:prstGeom prst="parallelogram">
              <a:avLst>
                <a:gd name="adj" fmla="val 44636"/>
              </a:avLst>
            </a:prstGeom>
            <a:gradFill rotWithShape="1">
              <a:gsLst>
                <a:gs pos="0">
                  <a:srgbClr val="969696"/>
                </a:gs>
                <a:gs pos="100000">
                  <a:srgbClr val="454545"/>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969696"/>
              </a:extrusionClr>
              <a:contourClr>
                <a:srgbClr val="969696"/>
              </a:contourClr>
            </a:sp3d>
          </p:spPr>
          <p:txBody>
            <a:bodyPr wrap="none" lIns="0" tIns="0" rIns="0" bIns="0" anchor="b">
              <a:flatTx/>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endParaRPr lang="de-DE" altLang="de-DE" sz="1400"/>
            </a:p>
          </p:txBody>
        </p:sp>
        <p:sp>
          <p:nvSpPr>
            <p:cNvPr id="40" name="Text Box 75"/>
            <p:cNvSpPr txBox="1">
              <a:spLocks noChangeArrowheads="1"/>
            </p:cNvSpPr>
            <p:nvPr/>
          </p:nvSpPr>
          <p:spPr bwMode="auto">
            <a:xfrm>
              <a:off x="6226175" y="4349750"/>
              <a:ext cx="96996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buFontTx/>
                <a:buNone/>
              </a:pPr>
              <a:r>
                <a:rPr lang="en-US" altLang="de-DE" sz="1000">
                  <a:solidFill>
                    <a:srgbClr val="DDDDDD"/>
                  </a:solidFill>
                  <a:cs typeface="Times New Roman" panose="02020603050405020304" pitchFamily="18" charset="0"/>
                </a:rPr>
                <a:t>  </a:t>
              </a:r>
              <a:r>
                <a:rPr lang="en-US" altLang="de-DE" sz="1100">
                  <a:solidFill>
                    <a:srgbClr val="DDDDDD"/>
                  </a:solidFill>
                  <a:cs typeface="Times New Roman" panose="02020603050405020304" pitchFamily="18" charset="0"/>
                </a:rPr>
                <a:t>AU North</a:t>
              </a:r>
            </a:p>
            <a:p>
              <a:pPr>
                <a:spcBef>
                  <a:spcPct val="0"/>
                </a:spcBef>
                <a:buFontTx/>
                <a:buNone/>
              </a:pPr>
              <a:r>
                <a:rPr lang="en-US" altLang="de-DE" sz="1400" b="0">
                  <a:solidFill>
                    <a:srgbClr val="DDDDDD"/>
                  </a:solidFill>
                  <a:cs typeface="Times New Roman" panose="02020603050405020304" pitchFamily="18" charset="0"/>
                </a:rPr>
                <a:t> </a:t>
              </a:r>
              <a:r>
                <a:rPr lang="en-US" altLang="de-DE" sz="1200" b="0">
                  <a:solidFill>
                    <a:srgbClr val="DDDDDD"/>
                  </a:solidFill>
                  <a:cs typeface="Times New Roman" panose="02020603050405020304" pitchFamily="18" charset="0"/>
                </a:rPr>
                <a:t>AN00</a:t>
              </a:r>
            </a:p>
          </p:txBody>
        </p:sp>
        <p:sp>
          <p:nvSpPr>
            <p:cNvPr id="41" name="AutoShape 76"/>
            <p:cNvSpPr>
              <a:spLocks noChangeArrowheads="1"/>
            </p:cNvSpPr>
            <p:nvPr/>
          </p:nvSpPr>
          <p:spPr bwMode="auto">
            <a:xfrm>
              <a:off x="1398588" y="2778125"/>
              <a:ext cx="6951662" cy="565150"/>
            </a:xfrm>
            <a:prstGeom prst="parallelogram">
              <a:avLst>
                <a:gd name="adj" fmla="val 44533"/>
              </a:avLst>
            </a:prstGeom>
            <a:gradFill rotWithShape="0">
              <a:gsLst>
                <a:gs pos="0">
                  <a:srgbClr val="0099FF"/>
                </a:gs>
                <a:gs pos="100000">
                  <a:srgbClr val="004776"/>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0099FF"/>
              </a:extrusionClr>
              <a:contourClr>
                <a:srgbClr val="0099FF"/>
              </a:contourClr>
            </a:sp3d>
          </p:spPr>
          <p:txBody>
            <a:bodyPr wrap="none" lIns="0" tIns="0" rIns="0" bIns="0" anchor="ctr">
              <a:flatTx/>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endParaRPr lang="de-DE" altLang="de-DE" sz="1400">
                <a:solidFill>
                  <a:srgbClr val="FFFF66"/>
                </a:solidFill>
                <a:latin typeface="Times New Roman" panose="02020603050405020304" pitchFamily="18" charset="0"/>
              </a:endParaRPr>
            </a:p>
          </p:txBody>
        </p:sp>
        <p:sp>
          <p:nvSpPr>
            <p:cNvPr id="42" name="AutoShape 77"/>
            <p:cNvSpPr>
              <a:spLocks noChangeArrowheads="1"/>
            </p:cNvSpPr>
            <p:nvPr/>
          </p:nvSpPr>
          <p:spPr bwMode="auto">
            <a:xfrm>
              <a:off x="1757363" y="2000250"/>
              <a:ext cx="6950075" cy="566738"/>
            </a:xfrm>
            <a:prstGeom prst="parallelogram">
              <a:avLst>
                <a:gd name="adj" fmla="val 44398"/>
              </a:avLst>
            </a:prstGeom>
            <a:gradFill rotWithShape="0">
              <a:gsLst>
                <a:gs pos="0">
                  <a:srgbClr val="0099FF"/>
                </a:gs>
                <a:gs pos="100000">
                  <a:srgbClr val="004776"/>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0099FF"/>
              </a:extrusionClr>
              <a:contourClr>
                <a:srgbClr val="0099FF"/>
              </a:contourClr>
            </a:sp3d>
          </p:spPr>
          <p:txBody>
            <a:bodyPr wrap="none" lIns="0" tIns="0" rIns="0" bIns="0" anchor="ctr">
              <a:flatTx/>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endParaRPr lang="de-DE" altLang="de-DE" sz="800">
                <a:latin typeface="Times New Roman" panose="02020603050405020304" pitchFamily="18" charset="0"/>
              </a:endParaRPr>
            </a:p>
          </p:txBody>
        </p:sp>
        <p:sp>
          <p:nvSpPr>
            <p:cNvPr id="43" name="Text Box 78"/>
            <p:cNvSpPr txBox="1">
              <a:spLocks noChangeArrowheads="1"/>
            </p:cNvSpPr>
            <p:nvPr/>
          </p:nvSpPr>
          <p:spPr bwMode="auto">
            <a:xfrm>
              <a:off x="1835150" y="2082800"/>
              <a:ext cx="399256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r>
                <a:rPr lang="en-US" altLang="de-DE" sz="1400">
                  <a:solidFill>
                    <a:srgbClr val="FFFF66"/>
                  </a:solidFill>
                </a:rPr>
                <a:t>      </a:t>
              </a:r>
              <a:r>
                <a:rPr lang="en-US" altLang="de-DE" sz="1400"/>
                <a:t>Distribution Channel Wholesale WH</a:t>
              </a:r>
              <a:endParaRPr lang="en-US" altLang="de-DE" sz="1400">
                <a:cs typeface="Times New Roman" panose="02020603050405020304" pitchFamily="18" charset="0"/>
              </a:endParaRPr>
            </a:p>
          </p:txBody>
        </p:sp>
        <p:sp>
          <p:nvSpPr>
            <p:cNvPr id="44" name="Text Box 79"/>
            <p:cNvSpPr txBox="1">
              <a:spLocks noChangeArrowheads="1"/>
            </p:cNvSpPr>
            <p:nvPr/>
          </p:nvSpPr>
          <p:spPr bwMode="auto">
            <a:xfrm>
              <a:off x="1404938" y="2919413"/>
              <a:ext cx="36925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r>
                <a:rPr lang="en-US" altLang="de-DE" sz="1400"/>
                <a:t>       Distribution Channel Internet IN</a:t>
              </a:r>
              <a:endParaRPr lang="en-US" altLang="de-DE" sz="1400">
                <a:cs typeface="Times New Roman" panose="02020603050405020304" pitchFamily="18" charset="0"/>
              </a:endParaRPr>
            </a:p>
          </p:txBody>
        </p:sp>
        <p:sp>
          <p:nvSpPr>
            <p:cNvPr id="45" name="AutoShape 80"/>
            <p:cNvSpPr>
              <a:spLocks noChangeArrowheads="1"/>
            </p:cNvSpPr>
            <p:nvPr/>
          </p:nvSpPr>
          <p:spPr bwMode="auto">
            <a:xfrm>
              <a:off x="5003800" y="1341438"/>
              <a:ext cx="3313113" cy="2608262"/>
            </a:xfrm>
            <a:prstGeom prst="parallelogram">
              <a:avLst>
                <a:gd name="adj" fmla="val 43469"/>
              </a:avLst>
            </a:prstGeom>
            <a:gradFill rotWithShape="0">
              <a:gsLst>
                <a:gs pos="0">
                  <a:schemeClr val="tx2">
                    <a:lumMod val="60000"/>
                    <a:lumOff val="40000"/>
                  </a:schemeClr>
                </a:gs>
                <a:gs pos="100000">
                  <a:srgbClr val="767676"/>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A4B3E4"/>
              </a:extrusionClr>
            </a:sp3d>
          </p:spPr>
          <p:txBody>
            <a:bodyPr wrap="none" lIns="0" tIns="0" rIns="0" bIns="0" anchor="b">
              <a:flatTx/>
            </a:bodyPr>
            <a:lstStyle/>
            <a:p>
              <a:pPr eaLnBrk="1" hangingPunct="1">
                <a:defRPr/>
              </a:pPr>
              <a:endParaRPr lang="de-DE" sz="1200">
                <a:solidFill>
                  <a:srgbClr val="FFFF66"/>
                </a:solidFill>
                <a:latin typeface="Arial" charset="0"/>
              </a:endParaRPr>
            </a:p>
          </p:txBody>
        </p:sp>
        <p:sp>
          <p:nvSpPr>
            <p:cNvPr id="46" name="Text Box 81"/>
            <p:cNvSpPr txBox="1">
              <a:spLocks noChangeArrowheads="1"/>
            </p:cNvSpPr>
            <p:nvPr/>
          </p:nvSpPr>
          <p:spPr bwMode="auto">
            <a:xfrm rot="-3995528">
              <a:off x="4851400" y="2724150"/>
              <a:ext cx="1693863"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FontTx/>
                <a:buNone/>
              </a:pPr>
              <a:r>
                <a:rPr lang="de-DE" altLang="de-DE" sz="1400"/>
                <a:t>Cross-Division 00</a:t>
              </a:r>
            </a:p>
          </p:txBody>
        </p:sp>
        <p:sp>
          <p:nvSpPr>
            <p:cNvPr id="47" name="AutoShape 80"/>
            <p:cNvSpPr>
              <a:spLocks noChangeArrowheads="1"/>
            </p:cNvSpPr>
            <p:nvPr/>
          </p:nvSpPr>
          <p:spPr bwMode="auto">
            <a:xfrm>
              <a:off x="5503863" y="1419225"/>
              <a:ext cx="1762125" cy="2392363"/>
            </a:xfrm>
            <a:prstGeom prst="parallelogram">
              <a:avLst>
                <a:gd name="adj" fmla="val 61185"/>
              </a:avLst>
            </a:prstGeom>
            <a:gradFill rotWithShape="0">
              <a:gsLst>
                <a:gs pos="0">
                  <a:srgbClr val="A4B3E4"/>
                </a:gs>
                <a:gs pos="100000">
                  <a:srgbClr val="767676"/>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A4B3E4"/>
              </a:extrusionClr>
              <a:contourClr>
                <a:srgbClr val="A4B3E4"/>
              </a:contourClr>
            </a:sp3d>
          </p:spPr>
          <p:txBody>
            <a:bodyPr wrap="none" lIns="0" tIns="0" rIns="0" bIns="0" anchor="b">
              <a:flatTx/>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endParaRPr lang="de-DE" altLang="de-DE" sz="1400">
                <a:solidFill>
                  <a:srgbClr val="FFFF66"/>
                </a:solidFill>
              </a:endParaRPr>
            </a:p>
          </p:txBody>
        </p:sp>
        <p:sp>
          <p:nvSpPr>
            <p:cNvPr id="48" name="Text Box 81"/>
            <p:cNvSpPr txBox="1">
              <a:spLocks noChangeArrowheads="1"/>
            </p:cNvSpPr>
            <p:nvPr/>
          </p:nvSpPr>
          <p:spPr bwMode="auto">
            <a:xfrm rot="-3995528">
              <a:off x="5360194" y="2623344"/>
              <a:ext cx="188277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FontTx/>
                <a:buNone/>
              </a:pPr>
              <a:r>
                <a:rPr lang="en-US" altLang="de-DE" sz="1400"/>
                <a:t>Division Bicycles BI</a:t>
              </a:r>
            </a:p>
          </p:txBody>
        </p:sp>
        <p:sp>
          <p:nvSpPr>
            <p:cNvPr id="49" name="AutoShape 82"/>
            <p:cNvSpPr>
              <a:spLocks noChangeArrowheads="1"/>
            </p:cNvSpPr>
            <p:nvPr/>
          </p:nvSpPr>
          <p:spPr bwMode="auto">
            <a:xfrm>
              <a:off x="6354763" y="1412875"/>
              <a:ext cx="1762125" cy="2392363"/>
            </a:xfrm>
            <a:prstGeom prst="parallelogram">
              <a:avLst>
                <a:gd name="adj" fmla="val 61185"/>
              </a:avLst>
            </a:prstGeom>
            <a:gradFill rotWithShape="0">
              <a:gsLst>
                <a:gs pos="0">
                  <a:srgbClr val="A4B3E4"/>
                </a:gs>
                <a:gs pos="100000">
                  <a:srgbClr val="767676"/>
                </a:gs>
              </a:gsLst>
              <a:lin ang="2700000" scaled="1"/>
            </a:gradFill>
            <a:ln w="9525">
              <a:miter lim="800000"/>
              <a:headEnd/>
              <a:tailEnd/>
            </a:ln>
            <a:scene3d>
              <a:camera prst="legacyObliqueBottomRight"/>
              <a:lightRig rig="legacyFlat3" dir="b"/>
            </a:scene3d>
            <a:sp3d extrusionH="100000" prstMaterial="legacyMatte">
              <a:bevelT w="13500" h="13500" prst="angle"/>
              <a:bevelB w="13500" h="13500" prst="angle"/>
              <a:extrusionClr>
                <a:srgbClr val="A4B3E4"/>
              </a:extrusionClr>
              <a:contourClr>
                <a:srgbClr val="A4B3E4"/>
              </a:contourClr>
            </a:sp3d>
          </p:spPr>
          <p:txBody>
            <a:bodyPr wrap="none" lIns="0" tIns="0" rIns="0" bIns="0" anchor="b">
              <a:flatTx/>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endParaRPr lang="de-DE" altLang="de-DE" sz="1400">
                <a:solidFill>
                  <a:srgbClr val="FFFF66"/>
                </a:solidFill>
              </a:endParaRPr>
            </a:p>
          </p:txBody>
        </p:sp>
        <p:sp>
          <p:nvSpPr>
            <p:cNvPr id="50" name="Text Box 83"/>
            <p:cNvSpPr txBox="1">
              <a:spLocks noChangeArrowheads="1"/>
            </p:cNvSpPr>
            <p:nvPr/>
          </p:nvSpPr>
          <p:spPr bwMode="auto">
            <a:xfrm rot="-3995528">
              <a:off x="6107906" y="2451894"/>
              <a:ext cx="2268538"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spcBef>
                  <a:spcPct val="0"/>
                </a:spcBef>
                <a:buFontTx/>
                <a:buNone/>
              </a:pPr>
              <a:r>
                <a:rPr lang="en-US" altLang="de-DE" sz="1400"/>
                <a:t>Division Accessories AS</a:t>
              </a:r>
            </a:p>
          </p:txBody>
        </p:sp>
        <p:sp>
          <p:nvSpPr>
            <p:cNvPr id="51" name="Text Box 84"/>
            <p:cNvSpPr txBox="1">
              <a:spLocks noChangeArrowheads="1"/>
            </p:cNvSpPr>
            <p:nvPr/>
          </p:nvSpPr>
          <p:spPr bwMode="auto">
            <a:xfrm>
              <a:off x="7346950" y="4826000"/>
              <a:ext cx="104775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r" eaLnBrk="1" hangingPunct="1">
                <a:spcBef>
                  <a:spcPct val="0"/>
                </a:spcBef>
                <a:buFontTx/>
                <a:buNone/>
              </a:pPr>
              <a:r>
                <a:rPr lang="en-US" altLang="de-DE" sz="1200"/>
                <a:t>Sales </a:t>
              </a:r>
            </a:p>
            <a:p>
              <a:pPr algn="r" eaLnBrk="1" hangingPunct="1">
                <a:spcBef>
                  <a:spcPct val="0"/>
                </a:spcBef>
                <a:buFontTx/>
                <a:buNone/>
              </a:pPr>
              <a:r>
                <a:rPr lang="en-US" altLang="de-DE" sz="1200"/>
                <a:t>Organization</a:t>
              </a:r>
            </a:p>
          </p:txBody>
        </p:sp>
        <p:sp>
          <p:nvSpPr>
            <p:cNvPr id="52" name="Text Box 85"/>
            <p:cNvSpPr txBox="1">
              <a:spLocks noChangeArrowheads="1"/>
            </p:cNvSpPr>
            <p:nvPr/>
          </p:nvSpPr>
          <p:spPr bwMode="auto">
            <a:xfrm>
              <a:off x="7173913" y="5294313"/>
              <a:ext cx="1220787"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a:spcBef>
                  <a:spcPct val="50000"/>
                </a:spcBef>
                <a:buFont typeface="Wingdings" panose="05000000000000000000" pitchFamily="2" charset="2"/>
                <a:buChar char="§"/>
                <a:defRPr sz="20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16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14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r" eaLnBrk="1" hangingPunct="1">
                <a:spcBef>
                  <a:spcPct val="0"/>
                </a:spcBef>
                <a:buFontTx/>
                <a:buNone/>
              </a:pPr>
              <a:r>
                <a:rPr lang="en-US" altLang="de-DE" sz="1200"/>
                <a:t>Company Code</a:t>
              </a:r>
            </a:p>
          </p:txBody>
        </p:sp>
      </p:grpSp>
    </p:spTree>
    <p:extLst>
      <p:ext uri="{BB962C8B-B14F-4D97-AF65-F5344CB8AC3E}">
        <p14:creationId xmlns:p14="http://schemas.microsoft.com/office/powerpoint/2010/main" val="721020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t>Unit Overview</a:t>
            </a:r>
            <a:endParaRPr lang="de-DE" dirty="0"/>
          </a:p>
        </p:txBody>
      </p:sp>
      <p:sp>
        <p:nvSpPr>
          <p:cNvPr id="3" name="Inhaltsplatzhalter 2"/>
          <p:cNvSpPr>
            <a:spLocks noGrp="1"/>
          </p:cNvSpPr>
          <p:nvPr>
            <p:ph idx="1"/>
          </p:nvPr>
        </p:nvSpPr>
        <p:spPr/>
        <p:txBody>
          <a:bodyPr/>
          <a:lstStyle/>
          <a:p>
            <a:pPr>
              <a:tabLst>
                <a:tab pos="1971675" algn="l"/>
              </a:tabLst>
            </a:pPr>
            <a:r>
              <a:rPr lang="en-US" altLang="de-DE" dirty="0">
                <a:solidFill>
                  <a:schemeClr val="bg2"/>
                </a:solidFill>
              </a:rPr>
              <a:t>SD Organizational Structure</a:t>
            </a:r>
          </a:p>
          <a:p>
            <a:pPr>
              <a:tabLst>
                <a:tab pos="1971675" algn="l"/>
              </a:tabLst>
            </a:pPr>
            <a:endParaRPr lang="en-US" altLang="de-DE" dirty="0">
              <a:solidFill>
                <a:schemeClr val="bg2"/>
              </a:solidFill>
            </a:endParaRPr>
          </a:p>
          <a:p>
            <a:pPr>
              <a:tabLst>
                <a:tab pos="1971675" algn="l"/>
              </a:tabLst>
            </a:pPr>
            <a:r>
              <a:rPr lang="en-US" altLang="de-DE" dirty="0">
                <a:solidFill>
                  <a:schemeClr val="bg2"/>
                </a:solidFill>
              </a:rPr>
              <a:t>SD Master Data</a:t>
            </a:r>
          </a:p>
          <a:p>
            <a:pPr>
              <a:tabLst>
                <a:tab pos="1971675" algn="l"/>
              </a:tabLst>
            </a:pPr>
            <a:endParaRPr lang="en-US" altLang="de-DE" dirty="0"/>
          </a:p>
          <a:p>
            <a:pPr>
              <a:tabLst>
                <a:tab pos="1971675" algn="l"/>
              </a:tabLst>
            </a:pPr>
            <a:r>
              <a:rPr lang="en-US" altLang="de-DE" dirty="0"/>
              <a:t>SD Processes</a:t>
            </a:r>
          </a:p>
          <a:p>
            <a:pPr lvl="1">
              <a:tabLst>
                <a:tab pos="1971675" algn="l"/>
              </a:tabLst>
            </a:pPr>
            <a:r>
              <a:rPr lang="en-US" altLang="de-DE" dirty="0"/>
              <a:t>Order-to-Cash Process</a:t>
            </a:r>
          </a:p>
        </p:txBody>
      </p:sp>
    </p:spTree>
    <p:extLst>
      <p:ext uri="{BB962C8B-B14F-4D97-AF65-F5344CB8AC3E}">
        <p14:creationId xmlns:p14="http://schemas.microsoft.com/office/powerpoint/2010/main" val="666476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F0E98B-D88E-1C00-771F-0D4061D74727}"/>
              </a:ext>
            </a:extLst>
          </p:cNvPr>
          <p:cNvSpPr>
            <a:spLocks noGrp="1"/>
          </p:cNvSpPr>
          <p:nvPr>
            <p:ph type="title"/>
          </p:nvPr>
        </p:nvSpPr>
        <p:spPr/>
        <p:txBody>
          <a:bodyPr/>
          <a:lstStyle/>
          <a:p>
            <a:endParaRPr lang="en-US"/>
          </a:p>
        </p:txBody>
      </p:sp>
      <p:pic>
        <p:nvPicPr>
          <p:cNvPr id="1028" name="Picture 4" descr="SAP SD Module : Transactions and Flows">
            <a:extLst>
              <a:ext uri="{FF2B5EF4-FFF2-40B4-BE49-F238E27FC236}">
                <a16:creationId xmlns:a16="http://schemas.microsoft.com/office/drawing/2014/main" id="{C77A5181-391F-A3F0-F276-C35EF7233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0995" y="261337"/>
            <a:ext cx="8857661" cy="627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021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ltLang="de-DE" dirty="0"/>
              <a:t>Sales Order Process</a:t>
            </a:r>
            <a:endParaRPr lang="de-DE" dirty="0"/>
          </a:p>
        </p:txBody>
      </p:sp>
      <p:graphicFrame>
        <p:nvGraphicFramePr>
          <p:cNvPr id="15" name="Diagramm 14"/>
          <p:cNvGraphicFramePr/>
          <p:nvPr/>
        </p:nvGraphicFramePr>
        <p:xfrm>
          <a:off x="2053843" y="1346202"/>
          <a:ext cx="8013023" cy="4969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2" descr="qy1xvbfy[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60756" y="3330870"/>
            <a:ext cx="2071688"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528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ADC72E-A8C8-E8E6-A671-28B476088540}"/>
              </a:ext>
            </a:extLst>
          </p:cNvPr>
          <p:cNvSpPr>
            <a:spLocks noGrp="1"/>
          </p:cNvSpPr>
          <p:nvPr>
            <p:ph idx="1"/>
          </p:nvPr>
        </p:nvSpPr>
        <p:spPr>
          <a:xfrm>
            <a:off x="324000" y="1343608"/>
            <a:ext cx="11545200" cy="4945225"/>
          </a:xfrm>
        </p:spPr>
        <p:txBody>
          <a:bodyPr/>
          <a:lstStyle/>
          <a:p>
            <a:r>
              <a:rPr lang="en-US" sz="2400" dirty="0"/>
              <a:t>Pre-sale activities: Inquiry and Quotations</a:t>
            </a:r>
          </a:p>
          <a:p>
            <a:r>
              <a:rPr lang="en-US" sz="2400" dirty="0"/>
              <a:t>Sales order</a:t>
            </a:r>
          </a:p>
          <a:p>
            <a:r>
              <a:rPr lang="en-US" sz="2400" dirty="0"/>
              <a:t>Delivery scheduling</a:t>
            </a:r>
          </a:p>
          <a:p>
            <a:r>
              <a:rPr lang="en-US" sz="2400" dirty="0"/>
              <a:t>Shipping &amp; Transportation (Incoterms)</a:t>
            </a:r>
          </a:p>
          <a:p>
            <a:r>
              <a:rPr lang="en-US" sz="2400" dirty="0"/>
              <a:t>Availability check</a:t>
            </a:r>
          </a:p>
          <a:p>
            <a:r>
              <a:rPr lang="en-US" sz="2400" dirty="0"/>
              <a:t>Picking – Packing – Post goods issue</a:t>
            </a:r>
          </a:p>
          <a:p>
            <a:r>
              <a:rPr lang="en-US" sz="2400" dirty="0"/>
              <a:t>Inventory</a:t>
            </a:r>
          </a:p>
          <a:p>
            <a:r>
              <a:rPr lang="en-US" sz="2400" dirty="0"/>
              <a:t>General Ledger (G/L) accounts</a:t>
            </a:r>
          </a:p>
          <a:p>
            <a:r>
              <a:rPr lang="en-US" sz="2400" dirty="0"/>
              <a:t>Billing/Invoice</a:t>
            </a:r>
          </a:p>
          <a:p>
            <a:r>
              <a:rPr lang="en-US" sz="2400" dirty="0"/>
              <a:t>Payment process </a:t>
            </a:r>
          </a:p>
          <a:p>
            <a:r>
              <a:rPr lang="en-US" sz="2400" dirty="0"/>
              <a:t>Premise of seller</a:t>
            </a:r>
          </a:p>
        </p:txBody>
      </p:sp>
      <p:sp>
        <p:nvSpPr>
          <p:cNvPr id="3" name="Title 2">
            <a:extLst>
              <a:ext uri="{FF2B5EF4-FFF2-40B4-BE49-F238E27FC236}">
                <a16:creationId xmlns:a16="http://schemas.microsoft.com/office/drawing/2014/main" id="{0BBF2988-FEA9-1925-33B3-DFC3429B0EE0}"/>
              </a:ext>
            </a:extLst>
          </p:cNvPr>
          <p:cNvSpPr>
            <a:spLocks noGrp="1"/>
          </p:cNvSpPr>
          <p:nvPr>
            <p:ph type="title"/>
          </p:nvPr>
        </p:nvSpPr>
        <p:spPr/>
        <p:txBody>
          <a:bodyPr/>
          <a:lstStyle/>
          <a:p>
            <a:r>
              <a:rPr lang="en-US" sz="4800" dirty="0"/>
              <a:t>Key terms</a:t>
            </a:r>
          </a:p>
        </p:txBody>
      </p:sp>
    </p:spTree>
    <p:extLst>
      <p:ext uri="{BB962C8B-B14F-4D97-AF65-F5344CB8AC3E}">
        <p14:creationId xmlns:p14="http://schemas.microsoft.com/office/powerpoint/2010/main" val="224571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fade">
                                      <p:cBhvr>
                                        <p:cTn id="5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Fiori Apps</a:t>
            </a:r>
          </a:p>
        </p:txBody>
      </p:sp>
      <p:sp>
        <p:nvSpPr>
          <p:cNvPr id="3" name="Textfeld 2"/>
          <p:cNvSpPr txBox="1"/>
          <p:nvPr/>
        </p:nvSpPr>
        <p:spPr>
          <a:xfrm>
            <a:off x="551542" y="1770743"/>
            <a:ext cx="2387602"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sz="1800" b="1" kern="0" dirty="0" err="1">
                <a:solidFill>
                  <a:srgbClr val="000000"/>
                </a:solidFill>
                <a:ea typeface="Arial Unicode MS" pitchFamily="34" charset="-128"/>
                <a:cs typeface="Arial Unicode MS" pitchFamily="34" charset="-128"/>
              </a:rPr>
              <a:t>Transactional</a:t>
            </a:r>
            <a:r>
              <a:rPr sz="1800" b="1" kern="0" dirty="0">
                <a:solidFill>
                  <a:srgbClr val="000000"/>
                </a:solidFill>
                <a:ea typeface="Arial Unicode MS" pitchFamily="34" charset="-128"/>
                <a:cs typeface="Arial Unicode MS" pitchFamily="34" charset="-128"/>
              </a:rPr>
              <a:t> Apps</a:t>
            </a:r>
          </a:p>
        </p:txBody>
      </p:sp>
      <p:sp>
        <p:nvSpPr>
          <p:cNvPr id="7" name="Textfeld 6"/>
          <p:cNvSpPr txBox="1"/>
          <p:nvPr/>
        </p:nvSpPr>
        <p:spPr>
          <a:xfrm>
            <a:off x="3882572" y="1770742"/>
            <a:ext cx="1959428"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sz="1800" b="1" kern="0" dirty="0">
                <a:solidFill>
                  <a:srgbClr val="000000"/>
                </a:solidFill>
                <a:ea typeface="Arial Unicode MS" pitchFamily="34" charset="-128"/>
                <a:cs typeface="Arial Unicode MS" pitchFamily="34" charset="-128"/>
              </a:rPr>
              <a:t>Analytical Apps</a:t>
            </a:r>
          </a:p>
        </p:txBody>
      </p:sp>
      <p:sp>
        <p:nvSpPr>
          <p:cNvPr id="8" name="Textfeld 7"/>
          <p:cNvSpPr txBox="1"/>
          <p:nvPr/>
        </p:nvSpPr>
        <p:spPr>
          <a:xfrm>
            <a:off x="6785428" y="1757453"/>
            <a:ext cx="1959428"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sz="1800" b="1" kern="0" dirty="0">
                <a:solidFill>
                  <a:srgbClr val="000000"/>
                </a:solidFill>
                <a:ea typeface="Arial Unicode MS" pitchFamily="34" charset="-128"/>
                <a:cs typeface="Arial Unicode MS" pitchFamily="34" charset="-128"/>
              </a:rPr>
              <a:t>Fact Sheet Apps</a:t>
            </a:r>
          </a:p>
        </p:txBody>
      </p:sp>
      <p:pic>
        <p:nvPicPr>
          <p:cNvPr id="12" name="Grafik 11"/>
          <p:cNvPicPr/>
          <p:nvPr/>
        </p:nvPicPr>
        <p:blipFill>
          <a:blip r:embed="rId3"/>
          <a:stretch>
            <a:fillRect/>
          </a:stretch>
        </p:blipFill>
        <p:spPr>
          <a:xfrm>
            <a:off x="551542" y="2669847"/>
            <a:ext cx="1959428" cy="1785775"/>
          </a:xfrm>
          <a:prstGeom prst="rect">
            <a:avLst/>
          </a:prstGeom>
        </p:spPr>
      </p:pic>
      <p:pic>
        <p:nvPicPr>
          <p:cNvPr id="13" name="Grafik 12"/>
          <p:cNvPicPr/>
          <p:nvPr/>
        </p:nvPicPr>
        <p:blipFill>
          <a:blip r:embed="rId4"/>
          <a:stretch>
            <a:fillRect/>
          </a:stretch>
        </p:blipFill>
        <p:spPr>
          <a:xfrm>
            <a:off x="3882572" y="2669847"/>
            <a:ext cx="1959428" cy="1785775"/>
          </a:xfrm>
          <a:prstGeom prst="rect">
            <a:avLst/>
          </a:prstGeom>
        </p:spPr>
      </p:pic>
      <p:pic>
        <p:nvPicPr>
          <p:cNvPr id="14" name="Grafik 13" descr="2016-05-18 09_15_26-SAP S4HANA Procurement to Pay - Case Study 3 [Kompatibilitätsmodus] - Word"/>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5428" y="2669847"/>
            <a:ext cx="4702761" cy="2068408"/>
          </a:xfrm>
          <a:prstGeom prst="rect">
            <a:avLst/>
          </a:prstGeom>
          <a:noFill/>
          <a:ln>
            <a:noFill/>
          </a:ln>
        </p:spPr>
      </p:pic>
      <p:pic>
        <p:nvPicPr>
          <p:cNvPr id="4" name="Picture 3">
            <a:extLst>
              <a:ext uri="{FF2B5EF4-FFF2-40B4-BE49-F238E27FC236}">
                <a16:creationId xmlns:a16="http://schemas.microsoft.com/office/drawing/2014/main" id="{F5F6739D-0EB8-FB4E-B23C-6F31B5F8A161}"/>
              </a:ext>
            </a:extLst>
          </p:cNvPr>
          <p:cNvPicPr>
            <a:picLocks noChangeAspect="1"/>
          </p:cNvPicPr>
          <p:nvPr/>
        </p:nvPicPr>
        <p:blipFill>
          <a:blip r:embed="rId6"/>
          <a:stretch>
            <a:fillRect/>
          </a:stretch>
        </p:blipFill>
        <p:spPr>
          <a:xfrm>
            <a:off x="390072" y="4628283"/>
            <a:ext cx="3492500" cy="1879600"/>
          </a:xfrm>
          <a:prstGeom prst="rect">
            <a:avLst/>
          </a:prstGeom>
        </p:spPr>
      </p:pic>
    </p:spTree>
    <p:extLst>
      <p:ext uri="{BB962C8B-B14F-4D97-AF65-F5344CB8AC3E}">
        <p14:creationId xmlns:p14="http://schemas.microsoft.com/office/powerpoint/2010/main" val="2162164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5E560-F7A8-0D41-BA4A-48D74960176B}"/>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67BC2977-B98F-BEA2-C259-BA29E8230ED3}"/>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CE2B2F31-29B1-0BFE-0584-DB9B2F0AA66B}"/>
              </a:ext>
            </a:extLst>
          </p:cNvPr>
          <p:cNvPicPr>
            <a:picLocks noChangeAspect="1"/>
          </p:cNvPicPr>
          <p:nvPr/>
        </p:nvPicPr>
        <p:blipFill>
          <a:blip r:embed="rId3"/>
          <a:stretch>
            <a:fillRect/>
          </a:stretch>
        </p:blipFill>
        <p:spPr>
          <a:xfrm>
            <a:off x="0" y="324075"/>
            <a:ext cx="12195175" cy="5743492"/>
          </a:xfrm>
          <a:prstGeom prst="rect">
            <a:avLst/>
          </a:prstGeom>
        </p:spPr>
      </p:pic>
    </p:spTree>
    <p:extLst>
      <p:ext uri="{BB962C8B-B14F-4D97-AF65-F5344CB8AC3E}">
        <p14:creationId xmlns:p14="http://schemas.microsoft.com/office/powerpoint/2010/main" val="3142453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de-DE" dirty="0">
                <a:latin typeface="Arial" panose="020B0604020202020204" pitchFamily="34" charset="0"/>
              </a:rPr>
              <a:t>Fiori app example - Sales Order</a:t>
            </a:r>
            <a:endParaRPr lang="de-DE" dirty="0"/>
          </a:p>
        </p:txBody>
      </p:sp>
      <p:pic>
        <p:nvPicPr>
          <p:cNvPr id="11" name="Picture 1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96045" y="1272785"/>
            <a:ext cx="8010150" cy="5196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7"/>
          <p:cNvGrpSpPr>
            <a:grpSpLocks/>
          </p:cNvGrpSpPr>
          <p:nvPr/>
        </p:nvGrpSpPr>
        <p:grpSpPr bwMode="auto">
          <a:xfrm>
            <a:off x="8542418" y="2086925"/>
            <a:ext cx="1976437" cy="369888"/>
            <a:chOff x="4221" y="1430"/>
            <a:chExt cx="1245" cy="233"/>
          </a:xfrm>
          <a:solidFill>
            <a:srgbClr val="004880"/>
          </a:solidFill>
        </p:grpSpPr>
        <p:sp>
          <p:nvSpPr>
            <p:cNvPr id="6" name="Rectangle 5"/>
            <p:cNvSpPr>
              <a:spLocks noChangeArrowheads="1"/>
            </p:cNvSpPr>
            <p:nvPr/>
          </p:nvSpPr>
          <p:spPr bwMode="auto">
            <a:xfrm>
              <a:off x="4221" y="1430"/>
              <a:ext cx="1245" cy="233"/>
            </a:xfrm>
            <a:prstGeom prst="rect">
              <a:avLst/>
            </a:prstGeom>
            <a:grpFill/>
            <a:ln w="9525">
              <a:noFill/>
              <a:miter lim="800000"/>
              <a:headEnd/>
              <a:tailEnd/>
            </a:ln>
          </p:spPr>
          <p:txBody>
            <a:bodyPr/>
            <a:lstStyle/>
            <a:p>
              <a:pPr>
                <a:defRPr/>
              </a:pPr>
              <a:endParaRPr dirty="0">
                <a:solidFill>
                  <a:srgbClr val="FFFFFF"/>
                </a:solidFill>
                <a:latin typeface="Arial" charset="0"/>
              </a:endParaRPr>
            </a:p>
          </p:txBody>
        </p:sp>
        <p:sp>
          <p:nvSpPr>
            <p:cNvPr id="7" name="Rectangle 6"/>
            <p:cNvSpPr>
              <a:spLocks noChangeArrowheads="1"/>
            </p:cNvSpPr>
            <p:nvPr/>
          </p:nvSpPr>
          <p:spPr bwMode="auto">
            <a:xfrm>
              <a:off x="4421" y="1455"/>
              <a:ext cx="848" cy="174"/>
            </a:xfrm>
            <a:prstGeom prst="rect">
              <a:avLst/>
            </a:prstGeom>
            <a:grpFill/>
            <a:ln w="9525">
              <a:noFill/>
              <a:miter lim="800000"/>
              <a:headEnd/>
              <a:tailEnd/>
            </a:ln>
          </p:spPr>
          <p:txBody>
            <a:bodyPr wrap="none" lIns="0" tIns="0" rIns="0" bIns="0">
              <a:spAutoFit/>
            </a:bodyPr>
            <a:lstStyle/>
            <a:p>
              <a:pPr algn="ctr">
                <a:spcBef>
                  <a:spcPct val="0"/>
                </a:spcBef>
                <a:defRPr/>
              </a:pPr>
              <a:r>
                <a:rPr sz="1800" b="1" dirty="0">
                  <a:solidFill>
                    <a:srgbClr val="FFFFFF"/>
                  </a:solidFill>
                  <a:latin typeface="Arial" charset="0"/>
                </a:rPr>
                <a:t>Header Data</a:t>
              </a:r>
              <a:endParaRPr sz="2400" b="1" dirty="0">
                <a:solidFill>
                  <a:srgbClr val="FFFFFF"/>
                </a:solidFill>
                <a:latin typeface="Times New Roman" pitchFamily="18" charset="0"/>
              </a:endParaRPr>
            </a:p>
          </p:txBody>
        </p:sp>
      </p:grpSp>
      <p:sp>
        <p:nvSpPr>
          <p:cNvPr id="8" name="Rectangle 9"/>
          <p:cNvSpPr>
            <a:spLocks noChangeArrowheads="1"/>
          </p:cNvSpPr>
          <p:nvPr/>
        </p:nvSpPr>
        <p:spPr bwMode="auto">
          <a:xfrm>
            <a:off x="8542415" y="3593822"/>
            <a:ext cx="1951037" cy="55399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pPr>
            <a:r>
              <a:rPr altLang="de-DE" sz="1800" dirty="0">
                <a:solidFill>
                  <a:srgbClr val="FFFFFF"/>
                </a:solidFill>
              </a:rPr>
              <a:t>Item</a:t>
            </a:r>
          </a:p>
          <a:p>
            <a:pPr algn="ctr" eaLnBrk="1" hangingPunct="1">
              <a:spcBef>
                <a:spcPct val="0"/>
              </a:spcBef>
            </a:pPr>
            <a:r>
              <a:rPr lang="de-DE" altLang="de-DE" sz="1800" dirty="0">
                <a:solidFill>
                  <a:srgbClr val="FFFFFF"/>
                </a:solidFill>
              </a:rPr>
              <a:t>overview</a:t>
            </a:r>
            <a:endParaRPr altLang="de-DE" sz="1800" dirty="0">
              <a:solidFill>
                <a:srgbClr val="FFFFFF"/>
              </a:solidFill>
            </a:endParaRPr>
          </a:p>
        </p:txBody>
      </p:sp>
      <p:sp>
        <p:nvSpPr>
          <p:cNvPr id="9" name="Rectangle 9"/>
          <p:cNvSpPr>
            <a:spLocks noChangeArrowheads="1"/>
          </p:cNvSpPr>
          <p:nvPr/>
        </p:nvSpPr>
        <p:spPr bwMode="auto">
          <a:xfrm>
            <a:off x="8542416" y="5664848"/>
            <a:ext cx="1951037" cy="55399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800" b="1">
                <a:solidFill>
                  <a:schemeClr val="tx1"/>
                </a:solidFill>
                <a:latin typeface="Arial" panose="020B0604020202020204" pitchFamily="34" charset="0"/>
              </a:defRPr>
            </a:lvl1pPr>
            <a:lvl2pPr marL="742950" indent="-285750" eaLnBrk="0" hangingPunct="0">
              <a:defRPr sz="2800" b="1">
                <a:solidFill>
                  <a:schemeClr val="tx1"/>
                </a:solidFill>
                <a:latin typeface="Arial" panose="020B0604020202020204" pitchFamily="34" charset="0"/>
              </a:defRPr>
            </a:lvl2pPr>
            <a:lvl3pPr marL="1143000" indent="-228600" eaLnBrk="0" hangingPunct="0">
              <a:defRPr sz="2800" b="1">
                <a:solidFill>
                  <a:schemeClr val="tx1"/>
                </a:solidFill>
                <a:latin typeface="Arial" panose="020B0604020202020204" pitchFamily="34" charset="0"/>
              </a:defRPr>
            </a:lvl3pPr>
            <a:lvl4pPr marL="1600200" indent="-228600" eaLnBrk="0" hangingPunct="0">
              <a:defRPr sz="2800" b="1">
                <a:solidFill>
                  <a:schemeClr val="tx1"/>
                </a:solidFill>
                <a:latin typeface="Arial" panose="020B0604020202020204" pitchFamily="34" charset="0"/>
              </a:defRPr>
            </a:lvl4pPr>
            <a:lvl5pPr marL="2057400" indent="-228600" eaLnBrk="0" hangingPunct="0">
              <a:defRPr sz="2800" b="1">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F48B00"/>
              </a:buClr>
              <a:buFont typeface="Wingdings" panose="05000000000000000000" pitchFamily="2" charset="2"/>
              <a:defRPr sz="2800" b="1">
                <a:solidFill>
                  <a:schemeClr val="tx1"/>
                </a:solidFill>
                <a:latin typeface="Arial" panose="020B0604020202020204" pitchFamily="34" charset="0"/>
              </a:defRPr>
            </a:lvl9pPr>
          </a:lstStyle>
          <a:p>
            <a:pPr algn="ctr" eaLnBrk="1" hangingPunct="1">
              <a:spcBef>
                <a:spcPct val="0"/>
              </a:spcBef>
            </a:pPr>
            <a:r>
              <a:rPr lang="de-DE" altLang="de-DE" sz="1800" dirty="0">
                <a:solidFill>
                  <a:srgbClr val="FFFFFF"/>
                </a:solidFill>
              </a:rPr>
              <a:t>Item</a:t>
            </a:r>
            <a:endParaRPr altLang="de-DE" sz="1800" dirty="0">
              <a:solidFill>
                <a:srgbClr val="FFFFFF"/>
              </a:solidFill>
            </a:endParaRPr>
          </a:p>
          <a:p>
            <a:pPr algn="ctr" eaLnBrk="1" hangingPunct="1">
              <a:spcBef>
                <a:spcPct val="0"/>
              </a:spcBef>
            </a:pPr>
            <a:r>
              <a:rPr lang="en-AU" altLang="de-DE" sz="1800" dirty="0">
                <a:solidFill>
                  <a:srgbClr val="FFFFFF"/>
                </a:solidFill>
              </a:rPr>
              <a:t>Details</a:t>
            </a:r>
            <a:endParaRPr altLang="de-DE" sz="1800" dirty="0">
              <a:solidFill>
                <a:srgbClr val="FFFFFF"/>
              </a:solidFill>
            </a:endParaRPr>
          </a:p>
        </p:txBody>
      </p:sp>
      <p:pic>
        <p:nvPicPr>
          <p:cNvPr id="3" name="Picture 2">
            <a:extLst>
              <a:ext uri="{FF2B5EF4-FFF2-40B4-BE49-F238E27FC236}">
                <a16:creationId xmlns:a16="http://schemas.microsoft.com/office/drawing/2014/main" id="{BE38987E-C11E-2E4E-850A-5E2C8DC970E1}"/>
              </a:ext>
            </a:extLst>
          </p:cNvPr>
          <p:cNvPicPr>
            <a:picLocks noChangeAspect="1"/>
          </p:cNvPicPr>
          <p:nvPr/>
        </p:nvPicPr>
        <p:blipFill>
          <a:blip r:embed="rId4"/>
          <a:stretch>
            <a:fillRect/>
          </a:stretch>
        </p:blipFill>
        <p:spPr>
          <a:xfrm>
            <a:off x="9051341" y="201635"/>
            <a:ext cx="2884221" cy="1449544"/>
          </a:xfrm>
          <a:prstGeom prst="rect">
            <a:avLst/>
          </a:prstGeom>
        </p:spPr>
      </p:pic>
    </p:spTree>
    <p:extLst>
      <p:ext uri="{BB962C8B-B14F-4D97-AF65-F5344CB8AC3E}">
        <p14:creationId xmlns:p14="http://schemas.microsoft.com/office/powerpoint/2010/main" val="2519740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Transition to SAP S/4HANA</a:t>
            </a:r>
          </a:p>
        </p:txBody>
      </p:sp>
      <p:pic>
        <p:nvPicPr>
          <p:cNvPr id="21" name="Grafik 20"/>
          <p:cNvPicPr>
            <a:picLocks noChangeAspect="1"/>
          </p:cNvPicPr>
          <p:nvPr/>
        </p:nvPicPr>
        <p:blipFill rotWithShape="1">
          <a:blip r:embed="rId3"/>
          <a:srcRect l="12462" t="1128" r="8617" b="11900"/>
          <a:stretch/>
        </p:blipFill>
        <p:spPr>
          <a:xfrm>
            <a:off x="9142799" y="2246358"/>
            <a:ext cx="841846" cy="576000"/>
          </a:xfrm>
          <a:prstGeom prst="rect">
            <a:avLst/>
          </a:prstGeom>
        </p:spPr>
      </p:pic>
      <p:sp>
        <p:nvSpPr>
          <p:cNvPr id="24" name="Abgerundetes Rechteck 23"/>
          <p:cNvSpPr/>
          <p:nvPr/>
        </p:nvSpPr>
        <p:spPr>
          <a:xfrm>
            <a:off x="1293342" y="1994860"/>
            <a:ext cx="8929816" cy="1089660"/>
          </a:xfrm>
          <a:prstGeom prst="roundRect">
            <a:avLst/>
          </a:prstGeom>
          <a:noFill/>
          <a:ln w="12700">
            <a:solidFill>
              <a:srgbClr val="005EA3"/>
            </a:solidFill>
          </a:ln>
        </p:spPr>
        <p:txBody>
          <a:bodyPr wrap="square" lIns="91440" tIns="45720" rIns="91440" bIns="45720" rtlCol="0" anchor="ctr">
            <a:spAutoFit/>
            <a:scene3d>
              <a:camera prst="orthographicFront"/>
              <a:lightRig rig="balanced" dir="t">
                <a:rot lat="0" lon="0" rev="2100000"/>
              </a:lightRig>
            </a:scene3d>
            <a:sp3d prstMaterial="metal">
              <a:contourClr>
                <a:schemeClr val="bg2"/>
              </a:contourClr>
            </a:sp3d>
          </a:bodyPr>
          <a:lstStyle/>
          <a:p>
            <a:r>
              <a:rPr lang="en-DE" sz="2000" cap="none" spc="0" dirty="0">
                <a:ln w="50800"/>
                <a:solidFill>
                  <a:srgbClr val="FF9E00"/>
                </a:solidFill>
                <a:effectLst/>
              </a:rPr>
              <a:t>			     </a:t>
            </a:r>
            <a:r>
              <a:rPr lang="de-DE" sz="2000" cap="none" spc="0" dirty="0">
                <a:ln w="50800"/>
                <a:solidFill>
                  <a:srgbClr val="FF9E00"/>
                </a:solidFill>
                <a:effectLst/>
              </a:rPr>
              <a:t>ERP System</a:t>
            </a:r>
            <a:endParaRPr lang="en-DE" sz="2000" cap="none" spc="0" dirty="0">
              <a:ln w="50800"/>
              <a:solidFill>
                <a:srgbClr val="FF9E00"/>
              </a:solidFill>
              <a:effectLst/>
            </a:endParaRPr>
          </a:p>
          <a:p>
            <a:r>
              <a:rPr lang="en-DE" sz="2000" dirty="0">
                <a:ln w="50800"/>
                <a:solidFill>
                  <a:srgbClr val="FF9E00"/>
                </a:solidFill>
              </a:rPr>
              <a:t>			     </a:t>
            </a:r>
            <a:r>
              <a:rPr lang="de-DE" sz="2000" dirty="0">
                <a:ln w="50800"/>
                <a:solidFill>
                  <a:srgbClr val="FF9E00"/>
                </a:solidFill>
              </a:rPr>
              <a:t>Non-SAP System</a:t>
            </a:r>
          </a:p>
          <a:p>
            <a:endParaRPr lang="en-US" sz="1800" cap="none" spc="0" dirty="0">
              <a:ln w="50800"/>
              <a:solidFill>
                <a:srgbClr val="FF9E00"/>
              </a:solidFill>
              <a:effectLst/>
            </a:endParaRPr>
          </a:p>
        </p:txBody>
      </p:sp>
      <p:sp>
        <p:nvSpPr>
          <p:cNvPr id="25" name="Abgerundetes Rechteck 24"/>
          <p:cNvSpPr/>
          <p:nvPr/>
        </p:nvSpPr>
        <p:spPr>
          <a:xfrm>
            <a:off x="1361232" y="2079989"/>
            <a:ext cx="2994637" cy="919401"/>
          </a:xfrm>
          <a:prstGeom prst="roundRect">
            <a:avLst/>
          </a:prstGeom>
          <a:noFill/>
          <a:ln w="19050">
            <a:solidFill>
              <a:srgbClr val="FF9E00"/>
            </a:solidFill>
          </a:ln>
        </p:spPr>
        <p:txBody>
          <a:bodyPr wrap="square" lIns="91440" tIns="45720" rIns="91440" bIns="45720" rtlCol="0" anchor="ctr">
            <a:spAutoFit/>
            <a:scene3d>
              <a:camera prst="orthographicFront"/>
              <a:lightRig rig="balanced" dir="t">
                <a:rot lat="0" lon="0" rev="2100000"/>
              </a:lightRig>
            </a:scene3d>
            <a:sp3d prstMaterial="metal">
              <a:contourClr>
                <a:schemeClr val="bg2"/>
              </a:contourClr>
            </a:sp3d>
          </a:bodyPr>
          <a:lstStyle/>
          <a:p>
            <a:pPr algn="ctr"/>
            <a:r>
              <a:rPr lang="de-DE" sz="2400" b="1" cap="none" spc="0" dirty="0">
                <a:ln w="50800"/>
                <a:solidFill>
                  <a:srgbClr val="005EA3"/>
                </a:solidFill>
                <a:effectLst/>
              </a:rPr>
              <a:t>New</a:t>
            </a:r>
          </a:p>
          <a:p>
            <a:pPr algn="ctr"/>
            <a:r>
              <a:rPr lang="de-DE" sz="2400" b="1" dirty="0">
                <a:ln w="50800"/>
                <a:solidFill>
                  <a:srgbClr val="005EA3"/>
                </a:solidFill>
              </a:rPr>
              <a:t>Implementation</a:t>
            </a:r>
            <a:endParaRPr lang="de-DE" sz="2400" b="1" cap="none" spc="0" dirty="0">
              <a:ln w="50800"/>
              <a:solidFill>
                <a:srgbClr val="005EA3"/>
              </a:solidFill>
              <a:effectLst/>
            </a:endParaRPr>
          </a:p>
        </p:txBody>
      </p:sp>
      <p:pic>
        <p:nvPicPr>
          <p:cNvPr id="28" name="Grafik 27"/>
          <p:cNvPicPr>
            <a:picLocks noChangeAspect="1"/>
          </p:cNvPicPr>
          <p:nvPr/>
        </p:nvPicPr>
        <p:blipFill rotWithShape="1">
          <a:blip r:embed="rId4"/>
          <a:srcRect l="9708" t="9939" r="7265" b="12239"/>
          <a:stretch/>
        </p:blipFill>
        <p:spPr>
          <a:xfrm>
            <a:off x="8217061" y="2246358"/>
            <a:ext cx="781715" cy="576000"/>
          </a:xfrm>
          <a:prstGeom prst="rect">
            <a:avLst/>
          </a:prstGeom>
        </p:spPr>
      </p:pic>
      <p:sp>
        <p:nvSpPr>
          <p:cNvPr id="17" name="Abgerundetes Rechteck 16"/>
          <p:cNvSpPr/>
          <p:nvPr/>
        </p:nvSpPr>
        <p:spPr>
          <a:xfrm>
            <a:off x="1293341" y="3281408"/>
            <a:ext cx="8929816" cy="1089660"/>
          </a:xfrm>
          <a:prstGeom prst="roundRect">
            <a:avLst/>
          </a:prstGeom>
          <a:noFill/>
          <a:ln w="12700">
            <a:solidFill>
              <a:srgbClr val="005EA3"/>
            </a:solidFill>
          </a:ln>
        </p:spPr>
        <p:txBody>
          <a:bodyPr wrap="square" lIns="91440" tIns="45720" rIns="91440" bIns="45720" rtlCol="0" anchor="ctr">
            <a:spAutoFit/>
            <a:scene3d>
              <a:camera prst="orthographicFront"/>
              <a:lightRig rig="balanced" dir="t">
                <a:rot lat="0" lon="0" rev="2100000"/>
              </a:lightRig>
            </a:scene3d>
            <a:sp3d prstMaterial="metal">
              <a:contourClr>
                <a:schemeClr val="bg2"/>
              </a:contourClr>
            </a:sp3d>
          </a:bodyPr>
          <a:lstStyle/>
          <a:p>
            <a:r>
              <a:rPr lang="en-DE" sz="2000" cap="none" spc="0" dirty="0">
                <a:ln w="50800"/>
                <a:solidFill>
                  <a:srgbClr val="FF9E00"/>
                </a:solidFill>
                <a:effectLst/>
              </a:rPr>
              <a:t>			     </a:t>
            </a:r>
            <a:r>
              <a:rPr lang="de-DE" sz="2000" cap="none" spc="0" dirty="0">
                <a:ln w="50800"/>
                <a:solidFill>
                  <a:srgbClr val="FF9E00"/>
                </a:solidFill>
                <a:effectLst/>
              </a:rPr>
              <a:t>ERP System</a:t>
            </a:r>
            <a:endParaRPr lang="en-DE" sz="2000" cap="none" spc="0" dirty="0">
              <a:ln w="50800"/>
              <a:solidFill>
                <a:srgbClr val="FF9E00"/>
              </a:solidFill>
              <a:effectLst/>
            </a:endParaRPr>
          </a:p>
          <a:p>
            <a:r>
              <a:rPr lang="en-DE" sz="2000" dirty="0">
                <a:ln w="50800"/>
                <a:solidFill>
                  <a:srgbClr val="FF9E00"/>
                </a:solidFill>
              </a:rPr>
              <a:t>			     </a:t>
            </a:r>
            <a:r>
              <a:rPr lang="de-DE" sz="2000" dirty="0">
                <a:ln w="50800"/>
                <a:solidFill>
                  <a:srgbClr val="FF9E00"/>
                </a:solidFill>
              </a:rPr>
              <a:t>Non-SAP System</a:t>
            </a:r>
          </a:p>
          <a:p>
            <a:endParaRPr lang="en-US" sz="1800" cap="none" spc="0" dirty="0">
              <a:ln w="50800"/>
              <a:solidFill>
                <a:srgbClr val="FF9E00"/>
              </a:solidFill>
              <a:effectLst/>
            </a:endParaRPr>
          </a:p>
        </p:txBody>
      </p:sp>
      <p:sp>
        <p:nvSpPr>
          <p:cNvPr id="18" name="Abgerundetes Rechteck 17"/>
          <p:cNvSpPr/>
          <p:nvPr/>
        </p:nvSpPr>
        <p:spPr>
          <a:xfrm>
            <a:off x="1361232" y="3366537"/>
            <a:ext cx="2994638" cy="919401"/>
          </a:xfrm>
          <a:prstGeom prst="roundRect">
            <a:avLst/>
          </a:prstGeom>
          <a:noFill/>
          <a:ln w="19050">
            <a:solidFill>
              <a:srgbClr val="FF9E00"/>
            </a:solidFill>
          </a:ln>
        </p:spPr>
        <p:txBody>
          <a:bodyPr wrap="square" lIns="91440" tIns="45720" rIns="91440" bIns="45720" rtlCol="0" anchor="ctr">
            <a:spAutoFit/>
            <a:scene3d>
              <a:camera prst="orthographicFront"/>
              <a:lightRig rig="balanced" dir="t">
                <a:rot lat="0" lon="0" rev="2100000"/>
              </a:lightRig>
            </a:scene3d>
            <a:sp3d prstMaterial="metal">
              <a:contourClr>
                <a:schemeClr val="bg2"/>
              </a:contourClr>
            </a:sp3d>
          </a:bodyPr>
          <a:lstStyle/>
          <a:p>
            <a:pPr algn="ctr"/>
            <a:r>
              <a:rPr lang="en-DE" sz="2400" b="1" cap="none" spc="0" dirty="0">
                <a:ln w="50800"/>
                <a:solidFill>
                  <a:srgbClr val="005EA3"/>
                </a:solidFill>
                <a:effectLst/>
              </a:rPr>
              <a:t>System</a:t>
            </a:r>
          </a:p>
          <a:p>
            <a:pPr algn="ctr"/>
            <a:r>
              <a:rPr lang="en-DE" sz="2400" b="1" cap="none" spc="0" dirty="0">
                <a:ln w="50800"/>
                <a:solidFill>
                  <a:srgbClr val="005EA3"/>
                </a:solidFill>
                <a:effectLst/>
              </a:rPr>
              <a:t>Conversion</a:t>
            </a:r>
            <a:endParaRPr lang="de-DE" sz="2400" b="1" cap="none" spc="0" dirty="0">
              <a:ln w="50800"/>
              <a:solidFill>
                <a:srgbClr val="005EA3"/>
              </a:solidFill>
              <a:effectLst/>
            </a:endParaRPr>
          </a:p>
        </p:txBody>
      </p:sp>
      <p:sp>
        <p:nvSpPr>
          <p:cNvPr id="32" name="Abgerundetes Rechteck 31"/>
          <p:cNvSpPr/>
          <p:nvPr/>
        </p:nvSpPr>
        <p:spPr>
          <a:xfrm>
            <a:off x="1292027" y="4564466"/>
            <a:ext cx="8929816" cy="1089660"/>
          </a:xfrm>
          <a:prstGeom prst="roundRect">
            <a:avLst/>
          </a:prstGeom>
          <a:noFill/>
          <a:ln w="12700">
            <a:solidFill>
              <a:srgbClr val="005EA3"/>
            </a:solidFill>
          </a:ln>
        </p:spPr>
        <p:txBody>
          <a:bodyPr wrap="square" lIns="91440" tIns="45720" rIns="91440" bIns="45720" rtlCol="0" anchor="ctr">
            <a:spAutoFit/>
            <a:scene3d>
              <a:camera prst="orthographicFront"/>
              <a:lightRig rig="balanced" dir="t">
                <a:rot lat="0" lon="0" rev="2100000"/>
              </a:lightRig>
            </a:scene3d>
            <a:sp3d prstMaterial="metal">
              <a:contourClr>
                <a:schemeClr val="bg2"/>
              </a:contourClr>
            </a:sp3d>
          </a:bodyPr>
          <a:lstStyle/>
          <a:p>
            <a:r>
              <a:rPr lang="en-DE" sz="2000" cap="none" spc="0" dirty="0">
                <a:ln w="50800"/>
                <a:solidFill>
                  <a:srgbClr val="FF9E00"/>
                </a:solidFill>
                <a:effectLst/>
              </a:rPr>
              <a:t>			     E</a:t>
            </a:r>
            <a:r>
              <a:rPr lang="de-DE" sz="2000" cap="none" spc="0" dirty="0">
                <a:ln w="50800"/>
                <a:solidFill>
                  <a:srgbClr val="FF9E00"/>
                </a:solidFill>
                <a:effectLst/>
              </a:rPr>
              <a:t>RP System</a:t>
            </a:r>
          </a:p>
          <a:p>
            <a:r>
              <a:rPr lang="en-DE" sz="2000" dirty="0">
                <a:ln w="50800"/>
                <a:solidFill>
                  <a:srgbClr val="FF9E00"/>
                </a:solidFill>
              </a:rPr>
              <a:t>			     </a:t>
            </a:r>
            <a:r>
              <a:rPr lang="de-DE" sz="2000" dirty="0">
                <a:ln w="50800"/>
                <a:solidFill>
                  <a:srgbClr val="FF9E00"/>
                </a:solidFill>
              </a:rPr>
              <a:t>Non-SAP System</a:t>
            </a:r>
          </a:p>
          <a:p>
            <a:endParaRPr lang="en-US" sz="1800" cap="none" spc="0" dirty="0">
              <a:ln w="50800"/>
              <a:solidFill>
                <a:srgbClr val="FF9E00"/>
              </a:solidFill>
              <a:effectLst/>
            </a:endParaRPr>
          </a:p>
        </p:txBody>
      </p:sp>
      <p:sp>
        <p:nvSpPr>
          <p:cNvPr id="33" name="Abgerundetes Rechteck 32"/>
          <p:cNvSpPr/>
          <p:nvPr/>
        </p:nvSpPr>
        <p:spPr>
          <a:xfrm>
            <a:off x="1359918" y="4649595"/>
            <a:ext cx="2995952" cy="919401"/>
          </a:xfrm>
          <a:prstGeom prst="roundRect">
            <a:avLst/>
          </a:prstGeom>
          <a:noFill/>
          <a:ln w="19050">
            <a:solidFill>
              <a:srgbClr val="FF9E00"/>
            </a:solidFill>
          </a:ln>
        </p:spPr>
        <p:txBody>
          <a:bodyPr wrap="square" lIns="91440" tIns="45720" rIns="91440" bIns="45720" rtlCol="0" anchor="ctr">
            <a:spAutoFit/>
            <a:scene3d>
              <a:camera prst="orthographicFront"/>
              <a:lightRig rig="balanced" dir="t">
                <a:rot lat="0" lon="0" rev="2100000"/>
              </a:lightRig>
            </a:scene3d>
            <a:sp3d prstMaterial="metal">
              <a:contourClr>
                <a:schemeClr val="bg2"/>
              </a:contourClr>
            </a:sp3d>
          </a:bodyPr>
          <a:lstStyle/>
          <a:p>
            <a:pPr algn="ctr"/>
            <a:r>
              <a:rPr lang="en-DE" sz="2400" b="1" cap="none" spc="0" dirty="0">
                <a:ln w="50800"/>
                <a:solidFill>
                  <a:srgbClr val="005EA3"/>
                </a:solidFill>
                <a:effectLst/>
              </a:rPr>
              <a:t>Landscape</a:t>
            </a:r>
          </a:p>
          <a:p>
            <a:pPr algn="ctr"/>
            <a:r>
              <a:rPr lang="en-DE" sz="2400" b="1" dirty="0">
                <a:ln w="50800"/>
                <a:solidFill>
                  <a:srgbClr val="005EA3"/>
                </a:solidFill>
              </a:rPr>
              <a:t>Transformation</a:t>
            </a:r>
            <a:endParaRPr lang="de-DE" sz="2400" b="1" cap="none" spc="0" dirty="0">
              <a:ln w="50800"/>
              <a:solidFill>
                <a:srgbClr val="005EA3"/>
              </a:solidFill>
              <a:effectLst/>
            </a:endParaRPr>
          </a:p>
        </p:txBody>
      </p:sp>
      <p:pic>
        <p:nvPicPr>
          <p:cNvPr id="34" name="Grafik 33"/>
          <p:cNvPicPr>
            <a:picLocks noChangeAspect="1"/>
          </p:cNvPicPr>
          <p:nvPr/>
        </p:nvPicPr>
        <p:blipFill rotWithShape="1">
          <a:blip r:embed="rId3"/>
          <a:srcRect l="12462" t="1128" r="8617" b="11900"/>
          <a:stretch/>
        </p:blipFill>
        <p:spPr>
          <a:xfrm>
            <a:off x="9142799" y="4801998"/>
            <a:ext cx="841846" cy="576000"/>
          </a:xfrm>
          <a:prstGeom prst="rect">
            <a:avLst/>
          </a:prstGeom>
        </p:spPr>
      </p:pic>
      <p:pic>
        <p:nvPicPr>
          <p:cNvPr id="35" name="Grafik 34"/>
          <p:cNvPicPr>
            <a:picLocks noChangeAspect="1"/>
          </p:cNvPicPr>
          <p:nvPr/>
        </p:nvPicPr>
        <p:blipFill rotWithShape="1">
          <a:blip r:embed="rId4"/>
          <a:srcRect l="9708" t="9939" r="7265" b="12239"/>
          <a:stretch/>
        </p:blipFill>
        <p:spPr>
          <a:xfrm>
            <a:off x="8217061" y="4801998"/>
            <a:ext cx="781715" cy="576000"/>
          </a:xfrm>
          <a:prstGeom prst="rect">
            <a:avLst/>
          </a:prstGeom>
        </p:spPr>
      </p:pic>
      <p:pic>
        <p:nvPicPr>
          <p:cNvPr id="36" name="Grafik 35"/>
          <p:cNvPicPr>
            <a:picLocks noChangeAspect="1"/>
          </p:cNvPicPr>
          <p:nvPr/>
        </p:nvPicPr>
        <p:blipFill rotWithShape="1">
          <a:blip r:embed="rId4"/>
          <a:srcRect l="9708" t="9939" r="7265" b="12239"/>
          <a:stretch/>
        </p:blipFill>
        <p:spPr>
          <a:xfrm>
            <a:off x="8217060" y="3536493"/>
            <a:ext cx="781715" cy="576000"/>
          </a:xfrm>
          <a:prstGeom prst="rect">
            <a:avLst/>
          </a:prstGeom>
        </p:spPr>
      </p:pic>
    </p:spTree>
    <p:extLst>
      <p:ext uri="{BB962C8B-B14F-4D97-AF65-F5344CB8AC3E}">
        <p14:creationId xmlns:p14="http://schemas.microsoft.com/office/powerpoint/2010/main" val="2310451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2"/>
          </p:nvPr>
        </p:nvSpPr>
        <p:spPr/>
        <p:txBody>
          <a:bodyPr/>
          <a:lstStyle/>
          <a:p>
            <a:r>
              <a:rPr lang="de-DE" dirty="0"/>
              <a:t>SAP S/4HANA 2020</a:t>
            </a:r>
          </a:p>
        </p:txBody>
      </p:sp>
      <p:sp>
        <p:nvSpPr>
          <p:cNvPr id="4" name="Textplatzhalter 3"/>
          <p:cNvSpPr>
            <a:spLocks noGrp="1"/>
          </p:cNvSpPr>
          <p:nvPr>
            <p:ph type="body" sz="quarter" idx="13"/>
          </p:nvPr>
        </p:nvSpPr>
        <p:spPr/>
        <p:txBody>
          <a:bodyPr/>
          <a:lstStyle/>
          <a:p>
            <a:r>
              <a:rPr lang="de-DE" dirty="0"/>
              <a:t>No Prerequisites needed</a:t>
            </a:r>
          </a:p>
          <a:p>
            <a:endParaRPr lang="de-DE" dirty="0"/>
          </a:p>
        </p:txBody>
      </p:sp>
      <p:sp>
        <p:nvSpPr>
          <p:cNvPr id="5" name="Textplatzhalter 21"/>
          <p:cNvSpPr>
            <a:spLocks noGrp="1"/>
          </p:cNvSpPr>
          <p:nvPr>
            <p:ph type="body" sz="quarter" idx="16" hasCustomPrompt="1"/>
          </p:nvPr>
        </p:nvSpPr>
        <p:spPr>
          <a:xfrm>
            <a:off x="2327108" y="4520696"/>
            <a:ext cx="9542092" cy="530990"/>
          </a:xfrm>
          <a:prstGeom prst="rect">
            <a:avLst/>
          </a:prstGeom>
        </p:spPr>
        <p:txBody>
          <a:bodyPr/>
          <a:lstStyle>
            <a:lvl1pPr marL="214298" indent="-214298">
              <a:lnSpc>
                <a:spcPct val="100000"/>
              </a:lnSpc>
              <a:spcBef>
                <a:spcPts val="0"/>
              </a:spcBef>
              <a:spcAft>
                <a:spcPts val="0"/>
              </a:spcAft>
              <a:buClr>
                <a:schemeClr val="bg1">
                  <a:lumMod val="65000"/>
                </a:schemeClr>
              </a:buClr>
              <a:buSzPct val="100000"/>
              <a:buFont typeface="Arial" panose="020B0604020202020204" pitchFamily="34" charset="0"/>
              <a:buChar char="•"/>
              <a:defRPr sz="1600" b="0" baseline="0">
                <a:solidFill>
                  <a:schemeClr val="tx1"/>
                </a:solidFill>
              </a:defRPr>
            </a:lvl1pPr>
            <a:lvl2pPr marL="405974" indent="-214298">
              <a:lnSpc>
                <a:spcPct val="100000"/>
              </a:lnSpc>
              <a:spcBef>
                <a:spcPts val="0"/>
              </a:spcBef>
              <a:spcAft>
                <a:spcPts val="0"/>
              </a:spcAft>
              <a:buClr>
                <a:schemeClr val="tx2"/>
              </a:buClr>
              <a:buSzPct val="100000"/>
              <a:buFont typeface="Arial" panose="020B0604020202020204" pitchFamily="34" charset="0"/>
              <a:buChar char="•"/>
              <a:defRPr/>
            </a:lvl2pPr>
          </a:lstStyle>
          <a:p>
            <a:pPr lvl="0"/>
            <a:r>
              <a:rPr lang="de-DE" dirty="0"/>
              <a:t>Global Bike</a:t>
            </a:r>
          </a:p>
        </p:txBody>
      </p:sp>
      <p:sp>
        <p:nvSpPr>
          <p:cNvPr id="6" name="Textplatzhalter 5"/>
          <p:cNvSpPr>
            <a:spLocks noGrp="1"/>
          </p:cNvSpPr>
          <p:nvPr>
            <p:ph type="body" sz="quarter" idx="15"/>
          </p:nvPr>
        </p:nvSpPr>
        <p:spPr/>
        <p:txBody>
          <a:bodyPr/>
          <a:lstStyle/>
          <a:p>
            <a:r>
              <a:rPr lang="de-DE" dirty="0"/>
              <a:t>4.1 (May 2022)</a:t>
            </a: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000" y="3240000"/>
            <a:ext cx="4858331" cy="1800000"/>
          </a:xfrm>
          <a:prstGeom prst="rect">
            <a:avLst/>
          </a:prstGeom>
        </p:spPr>
      </p:pic>
    </p:spTree>
    <p:extLst>
      <p:ext uri="{BB962C8B-B14F-4D97-AF65-F5344CB8AC3E}">
        <p14:creationId xmlns:p14="http://schemas.microsoft.com/office/powerpoint/2010/main" val="2683795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p:txBody>
          <a:bodyPr/>
          <a:lstStyle/>
          <a:p>
            <a:r>
              <a:rPr lang="de-DE" dirty="0"/>
              <a:t>Simha Magal</a:t>
            </a:r>
          </a:p>
          <a:p>
            <a:r>
              <a:rPr lang="de-DE" dirty="0"/>
              <a:t>Stefan Weidner</a:t>
            </a:r>
          </a:p>
          <a:p>
            <a:r>
              <a:rPr lang="de-DE" dirty="0"/>
              <a:t>Jeff Word</a:t>
            </a:r>
          </a:p>
        </p:txBody>
      </p:sp>
      <p:sp>
        <p:nvSpPr>
          <p:cNvPr id="3" name="Textplatzhalter 2"/>
          <p:cNvSpPr>
            <a:spLocks noGrp="1"/>
          </p:cNvSpPr>
          <p:nvPr>
            <p:ph type="body" sz="quarter" idx="16"/>
          </p:nvPr>
        </p:nvSpPr>
        <p:spPr/>
        <p:txBody>
          <a:bodyPr/>
          <a:lstStyle/>
          <a:p>
            <a:r>
              <a:rPr lang="de-DE" dirty="0"/>
              <a:t>Beginner</a:t>
            </a:r>
          </a:p>
        </p:txBody>
      </p:sp>
    </p:spTree>
    <p:extLst>
      <p:ext uri="{BB962C8B-B14F-4D97-AF65-F5344CB8AC3E}">
        <p14:creationId xmlns:p14="http://schemas.microsoft.com/office/powerpoint/2010/main" val="18811196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SAP_2016_16x9_white">
  <a:themeElements>
    <a:clrScheme name="SAP_colors_white_template">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äsentation1" id="{32696891-6260-4D8D-AB31-F1C204081A38}" vid="{B72584D7-7D1F-4BD9-9F01-A4F5E0412201}"/>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SAP_Template_169_en</Template>
  <TotalTime>687</TotalTime>
  <Words>4472</Words>
  <Application>Microsoft Office PowerPoint</Application>
  <PresentationFormat>Custom</PresentationFormat>
  <Paragraphs>508</Paragraphs>
  <Slides>36</Slides>
  <Notes>31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36</vt:i4>
      </vt:variant>
    </vt:vector>
  </HeadingPairs>
  <TitlesOfParts>
    <vt:vector size="51" baseType="lpstr">
      <vt:lpstr>Angsana New</vt:lpstr>
      <vt:lpstr>Arial</vt:lpstr>
      <vt:lpstr>Arial</vt:lpstr>
      <vt:lpstr>ArialMT</vt:lpstr>
      <vt:lpstr>Calibri</vt:lpstr>
      <vt:lpstr>Courier New</vt:lpstr>
      <vt:lpstr>Google Sans</vt:lpstr>
      <vt:lpstr>inherit</vt:lpstr>
      <vt:lpstr>Söhne</vt:lpstr>
      <vt:lpstr>Symbol</vt:lpstr>
      <vt:lpstr>Times New Roman</vt:lpstr>
      <vt:lpstr>TimesNewRomanPSMT</vt:lpstr>
      <vt:lpstr>wingdings</vt:lpstr>
      <vt:lpstr>wingdings</vt:lpstr>
      <vt:lpstr>SAP_2016_16x9_white</vt:lpstr>
      <vt:lpstr>Global Bike</vt:lpstr>
      <vt:lpstr>Fast Facts about SAP S/4HANA Data Types in ERP Systems </vt:lpstr>
      <vt:lpstr>Fast Facts about SAP S/4HANA Documents</vt:lpstr>
      <vt:lpstr>Fiori Apps</vt:lpstr>
      <vt:lpstr>PowerPoint Presentation</vt:lpstr>
      <vt:lpstr>Fiori app example - Sales Order</vt:lpstr>
      <vt:lpstr>Transition to SAP S/4HANA</vt:lpstr>
      <vt:lpstr>PowerPoint Presentation</vt:lpstr>
      <vt:lpstr>PowerPoint Presentation</vt:lpstr>
      <vt:lpstr>PowerPoint Presentation</vt:lpstr>
      <vt:lpstr>Agenda</vt:lpstr>
      <vt:lpstr>Global Bike Group</vt:lpstr>
      <vt:lpstr>Global Bike Group</vt:lpstr>
      <vt:lpstr>PowerPoint Presentation</vt:lpstr>
      <vt:lpstr>Agenda</vt:lpstr>
      <vt:lpstr>Fast Facts about SAP S/4HANA Organizational Unit</vt:lpstr>
      <vt:lpstr>Organizational Structure (Overview)</vt:lpstr>
      <vt:lpstr>Organizational Structure (Human Resources)</vt:lpstr>
      <vt:lpstr>Agenda</vt:lpstr>
      <vt:lpstr>Products</vt:lpstr>
      <vt:lpstr>Products</vt:lpstr>
      <vt:lpstr>Agenda</vt:lpstr>
      <vt:lpstr>Business Partners</vt:lpstr>
      <vt:lpstr>Business Partners</vt:lpstr>
      <vt:lpstr>Agenda</vt:lpstr>
      <vt:lpstr>Fast Facts about SAP S/4HANA Enterprise Resource Planning (SAP ERP)</vt:lpstr>
      <vt:lpstr>Business Processes</vt:lpstr>
      <vt:lpstr>Cross-functional Integration</vt:lpstr>
      <vt:lpstr>Process Integration (Example)</vt:lpstr>
      <vt:lpstr>Process Integration (Example)</vt:lpstr>
      <vt:lpstr>Key terms</vt:lpstr>
      <vt:lpstr>Global Bike Enterprise Structure in SAP ERP (Sales)</vt:lpstr>
      <vt:lpstr>Unit Overview</vt:lpstr>
      <vt:lpstr>PowerPoint Presentation</vt:lpstr>
      <vt:lpstr>Sales Order Process</vt:lpstr>
      <vt:lpstr>Key terms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SAP UCC Magdeburg</dc:creator>
  <cp:keywords>2016/16:9/white</cp:keywords>
  <cp:lastModifiedBy>Liz Nguyen</cp:lastModifiedBy>
  <cp:revision>40</cp:revision>
  <dcterms:created xsi:type="dcterms:W3CDTF">2017-05-28T06:35:55Z</dcterms:created>
  <dcterms:modified xsi:type="dcterms:W3CDTF">2023-05-12T01:43:11Z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-1173631419</vt:i4>
  </property>
  <property fmtid="{D5CDD505-2E9C-101B-9397-08002B2CF9AE}" pid="3" name="_NewReviewCycle">
    <vt:lpwstr/>
  </property>
  <property fmtid="{D5CDD505-2E9C-101B-9397-08002B2CF9AE}" pid="4" name="_EmailSubject">
    <vt:lpwstr> UA Master Slides Diskussion</vt:lpwstr>
  </property>
  <property fmtid="{D5CDD505-2E9C-101B-9397-08002B2CF9AE}" pid="5" name="_AuthorEmail">
    <vt:lpwstr>kristof.schneider@sap.com</vt:lpwstr>
  </property>
  <property fmtid="{D5CDD505-2E9C-101B-9397-08002B2CF9AE}" pid="6" name="_AuthorEmailDisplayName">
    <vt:lpwstr>Schneider, Kristof</vt:lpwstr>
  </property>
  <property fmtid="{D5CDD505-2E9C-101B-9397-08002B2CF9AE}" pid="7" name="_PreviousAdHocReviewCycleID">
    <vt:i4>1357826825</vt:i4>
  </property>
</Properties>
</file>